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58" r:id="rId2"/>
    <p:sldId id="260" r:id="rId3"/>
    <p:sldId id="261" r:id="rId4"/>
    <p:sldId id="262" r:id="rId5"/>
    <p:sldId id="264" r:id="rId6"/>
    <p:sldId id="279" r:id="rId7"/>
    <p:sldId id="266" r:id="rId8"/>
    <p:sldId id="267" r:id="rId9"/>
    <p:sldId id="270" r:id="rId10"/>
    <p:sldId id="271" r:id="rId11"/>
    <p:sldId id="274" r:id="rId12"/>
    <p:sldId id="275" r:id="rId13"/>
    <p:sldId id="277"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2D4BC4-A2A6-4156-B824-314D023B7E6C}"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B086FEB6-F9BE-4A94-A1D2-064FBCD302E3}">
      <dgm:prSet/>
      <dgm:spPr/>
      <dgm:t>
        <a:bodyPr/>
        <a:lstStyle/>
        <a:p>
          <a:r>
            <a:rPr lang="en-US" dirty="0"/>
            <a:t>No levels on drawings</a:t>
          </a:r>
        </a:p>
      </dgm:t>
    </dgm:pt>
    <dgm:pt modelId="{25999515-50AC-40D0-9FDC-DCA54850DF74}" type="parTrans" cxnId="{7D499C60-0D18-4A7D-A2DC-E8E73CD2CC71}">
      <dgm:prSet/>
      <dgm:spPr/>
      <dgm:t>
        <a:bodyPr/>
        <a:lstStyle/>
        <a:p>
          <a:endParaRPr lang="en-US"/>
        </a:p>
      </dgm:t>
    </dgm:pt>
    <dgm:pt modelId="{8C858561-1135-4274-86C1-9648540A0024}" type="sibTrans" cxnId="{7D499C60-0D18-4A7D-A2DC-E8E73CD2CC71}">
      <dgm:prSet/>
      <dgm:spPr/>
      <dgm:t>
        <a:bodyPr/>
        <a:lstStyle/>
        <a:p>
          <a:endParaRPr lang="en-US"/>
        </a:p>
      </dgm:t>
    </dgm:pt>
    <dgm:pt modelId="{7799E49E-0C22-41D4-9259-258D6CD618D8}">
      <dgm:prSet/>
      <dgm:spPr/>
      <dgm:t>
        <a:bodyPr/>
        <a:lstStyle/>
        <a:p>
          <a:r>
            <a:rPr lang="en-US" dirty="0"/>
            <a:t>Incorrect fee amount indicated at application </a:t>
          </a:r>
        </a:p>
      </dgm:t>
    </dgm:pt>
    <dgm:pt modelId="{C7554EBA-3E89-4C9D-81E0-A212CB5BA1A9}" type="parTrans" cxnId="{FA2C1917-8AC0-42FA-94F1-D2829EA8CA71}">
      <dgm:prSet/>
      <dgm:spPr/>
      <dgm:t>
        <a:bodyPr/>
        <a:lstStyle/>
        <a:p>
          <a:endParaRPr lang="en-US"/>
        </a:p>
      </dgm:t>
    </dgm:pt>
    <dgm:pt modelId="{309DC48B-392A-4AB2-B12D-465EBB893E90}" type="sibTrans" cxnId="{FA2C1917-8AC0-42FA-94F1-D2829EA8CA71}">
      <dgm:prSet/>
      <dgm:spPr/>
      <dgm:t>
        <a:bodyPr/>
        <a:lstStyle/>
        <a:p>
          <a:endParaRPr lang="en-US"/>
        </a:p>
      </dgm:t>
    </dgm:pt>
    <dgm:pt modelId="{5ED66FBB-3095-493E-BD17-D2E3908EB52B}">
      <dgm:prSet/>
      <dgm:spPr/>
      <dgm:t>
        <a:bodyPr/>
        <a:lstStyle/>
        <a:p>
          <a:r>
            <a:rPr lang="en-US" dirty="0"/>
            <a:t>Incorrect floor area outlined in application</a:t>
          </a:r>
        </a:p>
      </dgm:t>
    </dgm:pt>
    <dgm:pt modelId="{C807673E-3566-4D7F-88AA-D193FB1985B9}" type="parTrans" cxnId="{8DA63E0A-53B8-4D33-BF99-092C9F3354A1}">
      <dgm:prSet/>
      <dgm:spPr/>
      <dgm:t>
        <a:bodyPr/>
        <a:lstStyle/>
        <a:p>
          <a:endParaRPr lang="en-US"/>
        </a:p>
      </dgm:t>
    </dgm:pt>
    <dgm:pt modelId="{A02EB245-75A0-4391-A268-C222CAAE9ECA}" type="sibTrans" cxnId="{8DA63E0A-53B8-4D33-BF99-092C9F3354A1}">
      <dgm:prSet/>
      <dgm:spPr/>
      <dgm:t>
        <a:bodyPr/>
        <a:lstStyle/>
        <a:p>
          <a:endParaRPr lang="en-US"/>
        </a:p>
      </dgm:t>
    </dgm:pt>
    <dgm:pt modelId="{60618711-B003-4407-8239-7B47C74A6714}" type="pres">
      <dgm:prSet presAssocID="{652D4BC4-A2A6-4156-B824-314D023B7E6C}" presName="hierChild1" presStyleCnt="0">
        <dgm:presLayoutVars>
          <dgm:chPref val="1"/>
          <dgm:dir/>
          <dgm:animOne val="branch"/>
          <dgm:animLvl val="lvl"/>
          <dgm:resizeHandles/>
        </dgm:presLayoutVars>
      </dgm:prSet>
      <dgm:spPr/>
    </dgm:pt>
    <dgm:pt modelId="{8680FCA4-65D7-4AE3-B4FD-69D3FAD62522}" type="pres">
      <dgm:prSet presAssocID="{B086FEB6-F9BE-4A94-A1D2-064FBCD302E3}" presName="hierRoot1" presStyleCnt="0"/>
      <dgm:spPr/>
    </dgm:pt>
    <dgm:pt modelId="{722E46E1-8964-47F7-A365-B6B146F0AAE0}" type="pres">
      <dgm:prSet presAssocID="{B086FEB6-F9BE-4A94-A1D2-064FBCD302E3}" presName="composite" presStyleCnt="0"/>
      <dgm:spPr/>
    </dgm:pt>
    <dgm:pt modelId="{9B8689C7-3585-48E6-903C-FB924315D255}" type="pres">
      <dgm:prSet presAssocID="{B086FEB6-F9BE-4A94-A1D2-064FBCD302E3}" presName="background" presStyleLbl="node0" presStyleIdx="0" presStyleCnt="3"/>
      <dgm:spPr/>
    </dgm:pt>
    <dgm:pt modelId="{C146A077-894F-4583-9DC6-73A0244F4356}" type="pres">
      <dgm:prSet presAssocID="{B086FEB6-F9BE-4A94-A1D2-064FBCD302E3}" presName="text" presStyleLbl="fgAcc0" presStyleIdx="0" presStyleCnt="3">
        <dgm:presLayoutVars>
          <dgm:chPref val="3"/>
        </dgm:presLayoutVars>
      </dgm:prSet>
      <dgm:spPr/>
    </dgm:pt>
    <dgm:pt modelId="{276AD697-2F37-44DC-9E8E-E7CD57B94C90}" type="pres">
      <dgm:prSet presAssocID="{B086FEB6-F9BE-4A94-A1D2-064FBCD302E3}" presName="hierChild2" presStyleCnt="0"/>
      <dgm:spPr/>
    </dgm:pt>
    <dgm:pt modelId="{8053F9A1-2AAF-464A-8DD8-F991CD46098E}" type="pres">
      <dgm:prSet presAssocID="{7799E49E-0C22-41D4-9259-258D6CD618D8}" presName="hierRoot1" presStyleCnt="0"/>
      <dgm:spPr/>
    </dgm:pt>
    <dgm:pt modelId="{0001B6FF-2797-417C-A50F-B061C0F56337}" type="pres">
      <dgm:prSet presAssocID="{7799E49E-0C22-41D4-9259-258D6CD618D8}" presName="composite" presStyleCnt="0"/>
      <dgm:spPr/>
    </dgm:pt>
    <dgm:pt modelId="{88097030-BE49-4984-AC9B-E180E112D6FD}" type="pres">
      <dgm:prSet presAssocID="{7799E49E-0C22-41D4-9259-258D6CD618D8}" presName="background" presStyleLbl="node0" presStyleIdx="1" presStyleCnt="3"/>
      <dgm:spPr/>
    </dgm:pt>
    <dgm:pt modelId="{9037A62B-0952-4BC4-AB45-880B36A35A3F}" type="pres">
      <dgm:prSet presAssocID="{7799E49E-0C22-41D4-9259-258D6CD618D8}" presName="text" presStyleLbl="fgAcc0" presStyleIdx="1" presStyleCnt="3">
        <dgm:presLayoutVars>
          <dgm:chPref val="3"/>
        </dgm:presLayoutVars>
      </dgm:prSet>
      <dgm:spPr/>
    </dgm:pt>
    <dgm:pt modelId="{7B9A1F78-5516-4A1A-B0A1-96863CF47941}" type="pres">
      <dgm:prSet presAssocID="{7799E49E-0C22-41D4-9259-258D6CD618D8}" presName="hierChild2" presStyleCnt="0"/>
      <dgm:spPr/>
    </dgm:pt>
    <dgm:pt modelId="{CFB3D411-8000-4D57-AF5C-4EF5C7343D29}" type="pres">
      <dgm:prSet presAssocID="{5ED66FBB-3095-493E-BD17-D2E3908EB52B}" presName="hierRoot1" presStyleCnt="0"/>
      <dgm:spPr/>
    </dgm:pt>
    <dgm:pt modelId="{318D4E65-8420-43B4-B8D3-6560A333D539}" type="pres">
      <dgm:prSet presAssocID="{5ED66FBB-3095-493E-BD17-D2E3908EB52B}" presName="composite" presStyleCnt="0"/>
      <dgm:spPr/>
    </dgm:pt>
    <dgm:pt modelId="{274082D3-60F0-4ACD-A842-B4D22060E3FA}" type="pres">
      <dgm:prSet presAssocID="{5ED66FBB-3095-493E-BD17-D2E3908EB52B}" presName="background" presStyleLbl="node0" presStyleIdx="2" presStyleCnt="3"/>
      <dgm:spPr/>
    </dgm:pt>
    <dgm:pt modelId="{DD5D70BF-DA71-418E-9935-22C7860FD18F}" type="pres">
      <dgm:prSet presAssocID="{5ED66FBB-3095-493E-BD17-D2E3908EB52B}" presName="text" presStyleLbl="fgAcc0" presStyleIdx="2" presStyleCnt="3">
        <dgm:presLayoutVars>
          <dgm:chPref val="3"/>
        </dgm:presLayoutVars>
      </dgm:prSet>
      <dgm:spPr/>
    </dgm:pt>
    <dgm:pt modelId="{B213CFAF-25FA-4365-8B8B-EEF71D2448C2}" type="pres">
      <dgm:prSet presAssocID="{5ED66FBB-3095-493E-BD17-D2E3908EB52B}" presName="hierChild2" presStyleCnt="0"/>
      <dgm:spPr/>
    </dgm:pt>
  </dgm:ptLst>
  <dgm:cxnLst>
    <dgm:cxn modelId="{8DA63E0A-53B8-4D33-BF99-092C9F3354A1}" srcId="{652D4BC4-A2A6-4156-B824-314D023B7E6C}" destId="{5ED66FBB-3095-493E-BD17-D2E3908EB52B}" srcOrd="2" destOrd="0" parTransId="{C807673E-3566-4D7F-88AA-D193FB1985B9}" sibTransId="{A02EB245-75A0-4391-A268-C222CAAE9ECA}"/>
    <dgm:cxn modelId="{FA2C1917-8AC0-42FA-94F1-D2829EA8CA71}" srcId="{652D4BC4-A2A6-4156-B824-314D023B7E6C}" destId="{7799E49E-0C22-41D4-9259-258D6CD618D8}" srcOrd="1" destOrd="0" parTransId="{C7554EBA-3E89-4C9D-81E0-A212CB5BA1A9}" sibTransId="{309DC48B-392A-4AB2-B12D-465EBB893E90}"/>
    <dgm:cxn modelId="{A4CE222B-CEDE-4060-91F9-E2BD08A323D4}" type="presOf" srcId="{652D4BC4-A2A6-4156-B824-314D023B7E6C}" destId="{60618711-B003-4407-8239-7B47C74A6714}" srcOrd="0" destOrd="0" presId="urn:microsoft.com/office/officeart/2005/8/layout/hierarchy1"/>
    <dgm:cxn modelId="{7D499C60-0D18-4A7D-A2DC-E8E73CD2CC71}" srcId="{652D4BC4-A2A6-4156-B824-314D023B7E6C}" destId="{B086FEB6-F9BE-4A94-A1D2-064FBCD302E3}" srcOrd="0" destOrd="0" parTransId="{25999515-50AC-40D0-9FDC-DCA54850DF74}" sibTransId="{8C858561-1135-4274-86C1-9648540A0024}"/>
    <dgm:cxn modelId="{6D57139C-F733-45C2-97EF-A114BA30B5BC}" type="presOf" srcId="{5ED66FBB-3095-493E-BD17-D2E3908EB52B}" destId="{DD5D70BF-DA71-418E-9935-22C7860FD18F}" srcOrd="0" destOrd="0" presId="urn:microsoft.com/office/officeart/2005/8/layout/hierarchy1"/>
    <dgm:cxn modelId="{407992B4-D5B4-4350-846E-ADD03A660534}" type="presOf" srcId="{B086FEB6-F9BE-4A94-A1D2-064FBCD302E3}" destId="{C146A077-894F-4583-9DC6-73A0244F4356}" srcOrd="0" destOrd="0" presId="urn:microsoft.com/office/officeart/2005/8/layout/hierarchy1"/>
    <dgm:cxn modelId="{0A4A48FF-D491-4158-9BA4-98217CBF742F}" type="presOf" srcId="{7799E49E-0C22-41D4-9259-258D6CD618D8}" destId="{9037A62B-0952-4BC4-AB45-880B36A35A3F}" srcOrd="0" destOrd="0" presId="urn:microsoft.com/office/officeart/2005/8/layout/hierarchy1"/>
    <dgm:cxn modelId="{798469BC-04C1-462F-AFFE-FF4F7A188DA3}" type="presParOf" srcId="{60618711-B003-4407-8239-7B47C74A6714}" destId="{8680FCA4-65D7-4AE3-B4FD-69D3FAD62522}" srcOrd="0" destOrd="0" presId="urn:microsoft.com/office/officeart/2005/8/layout/hierarchy1"/>
    <dgm:cxn modelId="{7AEABED1-407F-4850-9A7D-9430CEA1B793}" type="presParOf" srcId="{8680FCA4-65D7-4AE3-B4FD-69D3FAD62522}" destId="{722E46E1-8964-47F7-A365-B6B146F0AAE0}" srcOrd="0" destOrd="0" presId="urn:microsoft.com/office/officeart/2005/8/layout/hierarchy1"/>
    <dgm:cxn modelId="{DDB7E056-69B1-499F-B80C-FCCB7FC77689}" type="presParOf" srcId="{722E46E1-8964-47F7-A365-B6B146F0AAE0}" destId="{9B8689C7-3585-48E6-903C-FB924315D255}" srcOrd="0" destOrd="0" presId="urn:microsoft.com/office/officeart/2005/8/layout/hierarchy1"/>
    <dgm:cxn modelId="{3F9F3501-3F5E-4F89-911C-241278BACF5D}" type="presParOf" srcId="{722E46E1-8964-47F7-A365-B6B146F0AAE0}" destId="{C146A077-894F-4583-9DC6-73A0244F4356}" srcOrd="1" destOrd="0" presId="urn:microsoft.com/office/officeart/2005/8/layout/hierarchy1"/>
    <dgm:cxn modelId="{0BCA7B04-9824-4F61-894B-158EE1ADA551}" type="presParOf" srcId="{8680FCA4-65D7-4AE3-B4FD-69D3FAD62522}" destId="{276AD697-2F37-44DC-9E8E-E7CD57B94C90}" srcOrd="1" destOrd="0" presId="urn:microsoft.com/office/officeart/2005/8/layout/hierarchy1"/>
    <dgm:cxn modelId="{EA2F82DC-5830-4724-A211-009D98579F58}" type="presParOf" srcId="{60618711-B003-4407-8239-7B47C74A6714}" destId="{8053F9A1-2AAF-464A-8DD8-F991CD46098E}" srcOrd="1" destOrd="0" presId="urn:microsoft.com/office/officeart/2005/8/layout/hierarchy1"/>
    <dgm:cxn modelId="{7761C4A1-65C4-4EB5-8A12-709A50E657FD}" type="presParOf" srcId="{8053F9A1-2AAF-464A-8DD8-F991CD46098E}" destId="{0001B6FF-2797-417C-A50F-B061C0F56337}" srcOrd="0" destOrd="0" presId="urn:microsoft.com/office/officeart/2005/8/layout/hierarchy1"/>
    <dgm:cxn modelId="{918F0D37-2B3B-4E66-991A-EBE1454909F6}" type="presParOf" srcId="{0001B6FF-2797-417C-A50F-B061C0F56337}" destId="{88097030-BE49-4984-AC9B-E180E112D6FD}" srcOrd="0" destOrd="0" presId="urn:microsoft.com/office/officeart/2005/8/layout/hierarchy1"/>
    <dgm:cxn modelId="{64665DE1-0FF5-4A9E-BCA0-F93E6314803C}" type="presParOf" srcId="{0001B6FF-2797-417C-A50F-B061C0F56337}" destId="{9037A62B-0952-4BC4-AB45-880B36A35A3F}" srcOrd="1" destOrd="0" presId="urn:microsoft.com/office/officeart/2005/8/layout/hierarchy1"/>
    <dgm:cxn modelId="{0582AE0D-7189-4851-B37B-D656FE7B2C8D}" type="presParOf" srcId="{8053F9A1-2AAF-464A-8DD8-F991CD46098E}" destId="{7B9A1F78-5516-4A1A-B0A1-96863CF47941}" srcOrd="1" destOrd="0" presId="urn:microsoft.com/office/officeart/2005/8/layout/hierarchy1"/>
    <dgm:cxn modelId="{DAFBF35F-2978-4E59-88A6-CEF9D770EACA}" type="presParOf" srcId="{60618711-B003-4407-8239-7B47C74A6714}" destId="{CFB3D411-8000-4D57-AF5C-4EF5C7343D29}" srcOrd="2" destOrd="0" presId="urn:microsoft.com/office/officeart/2005/8/layout/hierarchy1"/>
    <dgm:cxn modelId="{BCAC9A15-AD56-487F-82CA-6C5C5901182F}" type="presParOf" srcId="{CFB3D411-8000-4D57-AF5C-4EF5C7343D29}" destId="{318D4E65-8420-43B4-B8D3-6560A333D539}" srcOrd="0" destOrd="0" presId="urn:microsoft.com/office/officeart/2005/8/layout/hierarchy1"/>
    <dgm:cxn modelId="{2A9615C2-9C04-4322-8DF3-9A36C2D1FAC5}" type="presParOf" srcId="{318D4E65-8420-43B4-B8D3-6560A333D539}" destId="{274082D3-60F0-4ACD-A842-B4D22060E3FA}" srcOrd="0" destOrd="0" presId="urn:microsoft.com/office/officeart/2005/8/layout/hierarchy1"/>
    <dgm:cxn modelId="{C12E1A84-0BF6-4745-B2A9-84C65E6A88A1}" type="presParOf" srcId="{318D4E65-8420-43B4-B8D3-6560A333D539}" destId="{DD5D70BF-DA71-418E-9935-22C7860FD18F}" srcOrd="1" destOrd="0" presId="urn:microsoft.com/office/officeart/2005/8/layout/hierarchy1"/>
    <dgm:cxn modelId="{74CD0F3B-F357-4DA4-9C3C-3F527BEEB19B}" type="presParOf" srcId="{CFB3D411-8000-4D57-AF5C-4EF5C7343D29}" destId="{B213CFAF-25FA-4365-8B8B-EEF71D2448C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689C7-3585-48E6-903C-FB924315D255}">
      <dsp:nvSpPr>
        <dsp:cNvPr id="0" name=""/>
        <dsp:cNvSpPr/>
      </dsp:nvSpPr>
      <dsp:spPr>
        <a:xfrm>
          <a:off x="0" y="1045102"/>
          <a:ext cx="2705099" cy="171773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46A077-894F-4583-9DC6-73A0244F4356}">
      <dsp:nvSpPr>
        <dsp:cNvPr id="0" name=""/>
        <dsp:cNvSpPr/>
      </dsp:nvSpPr>
      <dsp:spPr>
        <a:xfrm>
          <a:off x="300566" y="1330640"/>
          <a:ext cx="2705099" cy="171773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No levels on drawings</a:t>
          </a:r>
        </a:p>
      </dsp:txBody>
      <dsp:txXfrm>
        <a:off x="350877" y="1380951"/>
        <a:ext cx="2604477" cy="1617116"/>
      </dsp:txXfrm>
    </dsp:sp>
    <dsp:sp modelId="{88097030-BE49-4984-AC9B-E180E112D6FD}">
      <dsp:nvSpPr>
        <dsp:cNvPr id="0" name=""/>
        <dsp:cNvSpPr/>
      </dsp:nvSpPr>
      <dsp:spPr>
        <a:xfrm>
          <a:off x="3306233" y="1045102"/>
          <a:ext cx="2705099" cy="171773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37A62B-0952-4BC4-AB45-880B36A35A3F}">
      <dsp:nvSpPr>
        <dsp:cNvPr id="0" name=""/>
        <dsp:cNvSpPr/>
      </dsp:nvSpPr>
      <dsp:spPr>
        <a:xfrm>
          <a:off x="3606799" y="1330640"/>
          <a:ext cx="2705099" cy="171773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Incorrect fee amount indicated at application </a:t>
          </a:r>
        </a:p>
      </dsp:txBody>
      <dsp:txXfrm>
        <a:off x="3657110" y="1380951"/>
        <a:ext cx="2604477" cy="1617116"/>
      </dsp:txXfrm>
    </dsp:sp>
    <dsp:sp modelId="{274082D3-60F0-4ACD-A842-B4D22060E3FA}">
      <dsp:nvSpPr>
        <dsp:cNvPr id="0" name=""/>
        <dsp:cNvSpPr/>
      </dsp:nvSpPr>
      <dsp:spPr>
        <a:xfrm>
          <a:off x="6612466" y="1045102"/>
          <a:ext cx="2705099" cy="171773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5D70BF-DA71-418E-9935-22C7860FD18F}">
      <dsp:nvSpPr>
        <dsp:cNvPr id="0" name=""/>
        <dsp:cNvSpPr/>
      </dsp:nvSpPr>
      <dsp:spPr>
        <a:xfrm>
          <a:off x="6913033" y="1330640"/>
          <a:ext cx="2705099" cy="171773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Incorrect floor area outlined in application</a:t>
          </a:r>
        </a:p>
      </dsp:txBody>
      <dsp:txXfrm>
        <a:off x="6963344" y="1380951"/>
        <a:ext cx="2604477" cy="16171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633EE1-0815-4834-93C9-840E58AC2231}" type="datetimeFigureOut">
              <a:rPr lang="en-IE" smtClean="0"/>
              <a:t>24/11/2024</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169F25-A556-4CDD-8CC5-F5091505DAF3}" type="slidenum">
              <a:rPr lang="en-IE" smtClean="0"/>
              <a:t>‹#›</a:t>
            </a:fld>
            <a:endParaRPr lang="en-IE" dirty="0"/>
          </a:p>
        </p:txBody>
      </p:sp>
    </p:spTree>
    <p:extLst>
      <p:ext uri="{BB962C8B-B14F-4D97-AF65-F5344CB8AC3E}">
        <p14:creationId xmlns:p14="http://schemas.microsoft.com/office/powerpoint/2010/main" val="303802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1</a:t>
            </a:fld>
            <a:endParaRPr lang="en-IE" dirty="0"/>
          </a:p>
        </p:txBody>
      </p:sp>
    </p:spTree>
    <p:extLst>
      <p:ext uri="{BB962C8B-B14F-4D97-AF65-F5344CB8AC3E}">
        <p14:creationId xmlns:p14="http://schemas.microsoft.com/office/powerpoint/2010/main" val="3908780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12</a:t>
            </a:fld>
            <a:endParaRPr lang="en-IE" dirty="0"/>
          </a:p>
        </p:txBody>
      </p:sp>
    </p:spTree>
    <p:extLst>
      <p:ext uri="{BB962C8B-B14F-4D97-AF65-F5344CB8AC3E}">
        <p14:creationId xmlns:p14="http://schemas.microsoft.com/office/powerpoint/2010/main" val="4070177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13</a:t>
            </a:fld>
            <a:endParaRPr lang="en-IE" dirty="0"/>
          </a:p>
        </p:txBody>
      </p:sp>
    </p:spTree>
    <p:extLst>
      <p:ext uri="{BB962C8B-B14F-4D97-AF65-F5344CB8AC3E}">
        <p14:creationId xmlns:p14="http://schemas.microsoft.com/office/powerpoint/2010/main" val="1500396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14</a:t>
            </a:fld>
            <a:endParaRPr lang="en-IE" dirty="0"/>
          </a:p>
        </p:txBody>
      </p:sp>
    </p:spTree>
    <p:extLst>
      <p:ext uri="{BB962C8B-B14F-4D97-AF65-F5344CB8AC3E}">
        <p14:creationId xmlns:p14="http://schemas.microsoft.com/office/powerpoint/2010/main" val="278554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2</a:t>
            </a:fld>
            <a:endParaRPr lang="en-IE" dirty="0"/>
          </a:p>
        </p:txBody>
      </p:sp>
    </p:spTree>
    <p:extLst>
      <p:ext uri="{BB962C8B-B14F-4D97-AF65-F5344CB8AC3E}">
        <p14:creationId xmlns:p14="http://schemas.microsoft.com/office/powerpoint/2010/main" val="424026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3</a:t>
            </a:fld>
            <a:endParaRPr lang="en-IE" dirty="0"/>
          </a:p>
        </p:txBody>
      </p:sp>
    </p:spTree>
    <p:extLst>
      <p:ext uri="{BB962C8B-B14F-4D97-AF65-F5344CB8AC3E}">
        <p14:creationId xmlns:p14="http://schemas.microsoft.com/office/powerpoint/2010/main" val="3180192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4</a:t>
            </a:fld>
            <a:endParaRPr lang="en-IE" dirty="0"/>
          </a:p>
        </p:txBody>
      </p:sp>
    </p:spTree>
    <p:extLst>
      <p:ext uri="{BB962C8B-B14F-4D97-AF65-F5344CB8AC3E}">
        <p14:creationId xmlns:p14="http://schemas.microsoft.com/office/powerpoint/2010/main" val="3845793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5</a:t>
            </a:fld>
            <a:endParaRPr lang="en-IE" dirty="0"/>
          </a:p>
        </p:txBody>
      </p:sp>
    </p:spTree>
    <p:extLst>
      <p:ext uri="{BB962C8B-B14F-4D97-AF65-F5344CB8AC3E}">
        <p14:creationId xmlns:p14="http://schemas.microsoft.com/office/powerpoint/2010/main" val="180432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6</a:t>
            </a:fld>
            <a:endParaRPr lang="en-IE" dirty="0"/>
          </a:p>
        </p:txBody>
      </p:sp>
    </p:spTree>
    <p:extLst>
      <p:ext uri="{BB962C8B-B14F-4D97-AF65-F5344CB8AC3E}">
        <p14:creationId xmlns:p14="http://schemas.microsoft.com/office/powerpoint/2010/main" val="1035499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7</a:t>
            </a:fld>
            <a:endParaRPr lang="en-IE" dirty="0"/>
          </a:p>
        </p:txBody>
      </p:sp>
    </p:spTree>
    <p:extLst>
      <p:ext uri="{BB962C8B-B14F-4D97-AF65-F5344CB8AC3E}">
        <p14:creationId xmlns:p14="http://schemas.microsoft.com/office/powerpoint/2010/main" val="1312402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8</a:t>
            </a:fld>
            <a:endParaRPr lang="en-IE" dirty="0"/>
          </a:p>
        </p:txBody>
      </p:sp>
    </p:spTree>
    <p:extLst>
      <p:ext uri="{BB962C8B-B14F-4D97-AF65-F5344CB8AC3E}">
        <p14:creationId xmlns:p14="http://schemas.microsoft.com/office/powerpoint/2010/main" val="276046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6C28F9E-0BEF-41FA-8509-AAE1508F180B}" type="slidenum">
              <a:rPr lang="en-IE" smtClean="0"/>
              <a:t>11</a:t>
            </a:fld>
            <a:endParaRPr lang="en-IE" dirty="0"/>
          </a:p>
        </p:txBody>
      </p:sp>
    </p:spTree>
    <p:extLst>
      <p:ext uri="{BB962C8B-B14F-4D97-AF65-F5344CB8AC3E}">
        <p14:creationId xmlns:p14="http://schemas.microsoft.com/office/powerpoint/2010/main" val="2002426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E52B5E-06AE-4410-A194-F213612EC325}" type="datetimeFigureOut">
              <a:rPr lang="en-IE" smtClean="0"/>
              <a:t>24/11/2024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B7AC1C5B-69E1-4363-A651-09CA4E0B443C}" type="slidenum">
              <a:rPr lang="en-IE" smtClean="0"/>
              <a:t>‹#›</a:t>
            </a:fld>
            <a:endParaRPr lang="en-IE" dirty="0"/>
          </a:p>
        </p:txBody>
      </p:sp>
    </p:spTree>
    <p:extLst>
      <p:ext uri="{BB962C8B-B14F-4D97-AF65-F5344CB8AC3E}">
        <p14:creationId xmlns:p14="http://schemas.microsoft.com/office/powerpoint/2010/main" val="304163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E52B5E-06AE-4410-A194-F213612EC325}" type="datetimeFigureOut">
              <a:rPr lang="en-IE" smtClean="0"/>
              <a:t>24/11/2024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B7AC1C5B-69E1-4363-A651-09CA4E0B443C}" type="slidenum">
              <a:rPr lang="en-IE" smtClean="0"/>
              <a:t>‹#›</a:t>
            </a:fld>
            <a:endParaRPr lang="en-IE" dirty="0"/>
          </a:p>
        </p:txBody>
      </p:sp>
    </p:spTree>
    <p:extLst>
      <p:ext uri="{BB962C8B-B14F-4D97-AF65-F5344CB8AC3E}">
        <p14:creationId xmlns:p14="http://schemas.microsoft.com/office/powerpoint/2010/main" val="3105380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E52B5E-06AE-4410-A194-F213612EC325}" type="datetimeFigureOut">
              <a:rPr lang="en-IE" smtClean="0"/>
              <a:t>24/11/2024</a:t>
            </a:fld>
            <a:endParaRPr lang="en-IE"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AC1C5B-69E1-4363-A651-09CA4E0B443C}" type="slidenum">
              <a:rPr lang="en-IE" smtClean="0"/>
              <a:t>‹#›</a:t>
            </a:fld>
            <a:endParaRPr lang="en-IE" dirty="0"/>
          </a:p>
        </p:txBody>
      </p:sp>
    </p:spTree>
    <p:extLst>
      <p:ext uri="{BB962C8B-B14F-4D97-AF65-F5344CB8AC3E}">
        <p14:creationId xmlns:p14="http://schemas.microsoft.com/office/powerpoint/2010/main" val="1272389796"/>
      </p:ext>
    </p:extLst>
  </p:cSld>
  <p:clrMap bg1="lt1" tx1="dk1" bg2="lt2" tx2="dk2" accent1="accent1" accent2="accent2" accent3="accent3" accent4="accent4" accent5="accent5" accent6="accent6" hlink="hlink" folHlink="folHlink"/>
  <p:sldLayoutIdLst>
    <p:sldLayoutId id="2147483710" r:id="rId1"/>
    <p:sldLayoutId id="2147483709" r:id="rId2"/>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grpSp>
      <p:sp>
        <p:nvSpPr>
          <p:cNvPr id="2" name="Title 1">
            <a:extLst>
              <a:ext uri="{FF2B5EF4-FFF2-40B4-BE49-F238E27FC236}">
                <a16:creationId xmlns:a16="http://schemas.microsoft.com/office/drawing/2014/main" id="{87AD9D06-DEB5-098F-7346-ECCC20600D7E}"/>
              </a:ext>
            </a:extLst>
          </p:cNvPr>
          <p:cNvSpPr>
            <a:spLocks noGrp="1"/>
          </p:cNvSpPr>
          <p:nvPr>
            <p:ph type="ctrTitle"/>
          </p:nvPr>
        </p:nvSpPr>
        <p:spPr>
          <a:xfrm>
            <a:off x="213226" y="1162895"/>
            <a:ext cx="6236208" cy="4523739"/>
          </a:xfrm>
        </p:spPr>
        <p:txBody>
          <a:bodyPr anchor="ctr">
            <a:normAutofit/>
          </a:bodyPr>
          <a:lstStyle/>
          <a:p>
            <a:pPr algn="l"/>
            <a:r>
              <a:rPr lang="en-IE" sz="4000" dirty="0"/>
              <a:t>Wexford County Council Agent Information Day </a:t>
            </a:r>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8A903C3F-8EB0-3052-A32D-7F9224C8E249}"/>
              </a:ext>
            </a:extLst>
          </p:cNvPr>
          <p:cNvSpPr>
            <a:spLocks noGrp="1"/>
          </p:cNvSpPr>
          <p:nvPr>
            <p:ph type="subTitle" idx="1"/>
          </p:nvPr>
        </p:nvSpPr>
        <p:spPr>
          <a:xfrm>
            <a:off x="8123267" y="2506261"/>
            <a:ext cx="3662418" cy="1837006"/>
          </a:xfrm>
        </p:spPr>
        <p:txBody>
          <a:bodyPr anchor="ctr">
            <a:normAutofit/>
          </a:bodyPr>
          <a:lstStyle/>
          <a:p>
            <a:pPr algn="ctr"/>
            <a:r>
              <a:rPr lang="en-US" sz="2400" dirty="0">
                <a:solidFill>
                  <a:schemeClr val="tx1"/>
                </a:solidFill>
              </a:rPr>
              <a:t>Disability Access Certificates (DAC’s)</a:t>
            </a:r>
            <a:endParaRPr lang="en-IE" sz="2400" dirty="0">
              <a:solidFill>
                <a:schemeClr val="tx1"/>
              </a:solidFill>
            </a:endParaRPr>
          </a:p>
        </p:txBody>
      </p:sp>
    </p:spTree>
    <p:extLst>
      <p:ext uri="{BB962C8B-B14F-4D97-AF65-F5344CB8AC3E}">
        <p14:creationId xmlns:p14="http://schemas.microsoft.com/office/powerpoint/2010/main" val="2934732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FA78-2146-3AFD-4A45-0BFBD461E047}"/>
              </a:ext>
            </a:extLst>
          </p:cNvPr>
          <p:cNvSpPr>
            <a:spLocks noGrp="1"/>
          </p:cNvSpPr>
          <p:nvPr>
            <p:ph type="title"/>
          </p:nvPr>
        </p:nvSpPr>
        <p:spPr>
          <a:xfrm>
            <a:off x="677334" y="609600"/>
            <a:ext cx="8596668" cy="775855"/>
          </a:xfrm>
        </p:spPr>
        <p:txBody>
          <a:bodyPr/>
          <a:lstStyle/>
          <a:p>
            <a:r>
              <a:rPr lang="en-IE" dirty="0"/>
              <a:t>Example – Extension to School </a:t>
            </a:r>
          </a:p>
        </p:txBody>
      </p:sp>
      <p:pic>
        <p:nvPicPr>
          <p:cNvPr id="5" name="Content Placeholder 4">
            <a:extLst>
              <a:ext uri="{FF2B5EF4-FFF2-40B4-BE49-F238E27FC236}">
                <a16:creationId xmlns:a16="http://schemas.microsoft.com/office/drawing/2014/main" id="{3AFDE37D-6887-33C6-D29E-8796F0D8BE96}"/>
              </a:ext>
            </a:extLst>
          </p:cNvPr>
          <p:cNvPicPr>
            <a:picLocks noGrp="1" noChangeAspect="1"/>
          </p:cNvPicPr>
          <p:nvPr>
            <p:ph idx="1"/>
          </p:nvPr>
        </p:nvPicPr>
        <p:blipFill>
          <a:blip r:embed="rId2"/>
          <a:srcRect l="-138" t="-17739" r="138" b="17739"/>
          <a:stretch/>
        </p:blipFill>
        <p:spPr>
          <a:xfrm>
            <a:off x="677334" y="1126836"/>
            <a:ext cx="6677957" cy="3671696"/>
          </a:xfrm>
        </p:spPr>
      </p:pic>
      <p:cxnSp>
        <p:nvCxnSpPr>
          <p:cNvPr id="7" name="Straight Arrow Connector 6">
            <a:extLst>
              <a:ext uri="{FF2B5EF4-FFF2-40B4-BE49-F238E27FC236}">
                <a16:creationId xmlns:a16="http://schemas.microsoft.com/office/drawing/2014/main" id="{EE849D2A-F2C2-9BA8-EE1F-4660A539A1AC}"/>
              </a:ext>
            </a:extLst>
          </p:cNvPr>
          <p:cNvCxnSpPr>
            <a:cxnSpLocks/>
          </p:cNvCxnSpPr>
          <p:nvPr/>
        </p:nvCxnSpPr>
        <p:spPr>
          <a:xfrm flipH="1" flipV="1">
            <a:off x="6096000" y="4700016"/>
            <a:ext cx="1259291" cy="6157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FE2D9FD-DD4C-DCDD-B1DA-8200A5B15AB2}"/>
              </a:ext>
            </a:extLst>
          </p:cNvPr>
          <p:cNvSpPr txBox="1"/>
          <p:nvPr/>
        </p:nvSpPr>
        <p:spPr>
          <a:xfrm>
            <a:off x="7355291" y="5084833"/>
            <a:ext cx="2414016" cy="646331"/>
          </a:xfrm>
          <a:prstGeom prst="rect">
            <a:avLst/>
          </a:prstGeom>
          <a:noFill/>
        </p:spPr>
        <p:txBody>
          <a:bodyPr wrap="square" rtlCol="0">
            <a:spAutoFit/>
          </a:bodyPr>
          <a:lstStyle/>
          <a:p>
            <a:r>
              <a:rPr lang="en-IE" dirty="0"/>
              <a:t>Revised floor area clearly identified </a:t>
            </a:r>
          </a:p>
        </p:txBody>
      </p:sp>
      <p:sp>
        <p:nvSpPr>
          <p:cNvPr id="10" name="Rectangle 9">
            <a:extLst>
              <a:ext uri="{FF2B5EF4-FFF2-40B4-BE49-F238E27FC236}">
                <a16:creationId xmlns:a16="http://schemas.microsoft.com/office/drawing/2014/main" id="{FF5C3928-4E07-EFEF-C533-F4578964871A}"/>
              </a:ext>
            </a:extLst>
          </p:cNvPr>
          <p:cNvSpPr/>
          <p:nvPr/>
        </p:nvSpPr>
        <p:spPr>
          <a:xfrm>
            <a:off x="5276088" y="3913631"/>
            <a:ext cx="1399032" cy="569469"/>
          </a:xfrm>
          <a:prstGeom prst="rect">
            <a:avLst/>
          </a:prstGeom>
          <a:no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dirty="0"/>
          </a:p>
        </p:txBody>
      </p:sp>
      <p:cxnSp>
        <p:nvCxnSpPr>
          <p:cNvPr id="12" name="Straight Arrow Connector 11">
            <a:extLst>
              <a:ext uri="{FF2B5EF4-FFF2-40B4-BE49-F238E27FC236}">
                <a16:creationId xmlns:a16="http://schemas.microsoft.com/office/drawing/2014/main" id="{0B75783E-382A-CA96-8B5E-33A9A6C73571}"/>
              </a:ext>
            </a:extLst>
          </p:cNvPr>
          <p:cNvCxnSpPr>
            <a:cxnSpLocks/>
            <a:stCxn id="15" idx="1"/>
          </p:cNvCxnSpPr>
          <p:nvPr/>
        </p:nvCxnSpPr>
        <p:spPr>
          <a:xfrm flipH="1">
            <a:off x="6692207" y="3767143"/>
            <a:ext cx="663084" cy="1464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D6C0472-1B25-E509-0F51-9FE9147378FB}"/>
              </a:ext>
            </a:extLst>
          </p:cNvPr>
          <p:cNvSpPr txBox="1"/>
          <p:nvPr/>
        </p:nvSpPr>
        <p:spPr>
          <a:xfrm>
            <a:off x="7355291" y="3443977"/>
            <a:ext cx="2847572" cy="646331"/>
          </a:xfrm>
          <a:prstGeom prst="rect">
            <a:avLst/>
          </a:prstGeom>
          <a:noFill/>
        </p:spPr>
        <p:txBody>
          <a:bodyPr wrap="square" rtlCol="0">
            <a:spAutoFit/>
          </a:bodyPr>
          <a:lstStyle/>
          <a:p>
            <a:r>
              <a:rPr lang="en-IE" dirty="0"/>
              <a:t>As per Table 1 a Changing Place Toilet is Required </a:t>
            </a:r>
          </a:p>
        </p:txBody>
      </p:sp>
    </p:spTree>
    <p:extLst>
      <p:ext uri="{BB962C8B-B14F-4D97-AF65-F5344CB8AC3E}">
        <p14:creationId xmlns:p14="http://schemas.microsoft.com/office/powerpoint/2010/main" val="276544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7334" y="609600"/>
            <a:ext cx="8596668" cy="670560"/>
          </a:xfrm>
        </p:spPr>
        <p:txBody>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677333" y="1280160"/>
            <a:ext cx="8974667" cy="3910675"/>
          </a:xfrm>
        </p:spPr>
        <p:txBody>
          <a:bodyPr>
            <a:normAutofit/>
          </a:bodyPr>
          <a:lstStyle/>
          <a:p>
            <a:pPr marL="0" indent="0">
              <a:buNone/>
            </a:pPr>
            <a:r>
              <a:rPr lang="en-IE" sz="2000" b="1" u="sng" dirty="0"/>
              <a:t>Setting Down Areas </a:t>
            </a:r>
          </a:p>
          <a:p>
            <a:r>
              <a:rPr lang="en-IE" dirty="0"/>
              <a:t>A designated parking space being doubled up as a setting down area </a:t>
            </a:r>
          </a:p>
          <a:p>
            <a:r>
              <a:rPr lang="en-IE" dirty="0"/>
              <a:t>No set down area provided in the application </a:t>
            </a:r>
          </a:p>
          <a:p>
            <a:r>
              <a:rPr lang="en-IE" dirty="0"/>
              <a:t>Setting down area not in an appropriate location</a:t>
            </a:r>
          </a:p>
          <a:p>
            <a:endParaRPr lang="en-IE" dirty="0"/>
          </a:p>
          <a:p>
            <a:pPr marL="0" indent="0">
              <a:buNone/>
            </a:pPr>
            <a:r>
              <a:rPr lang="en-IE" sz="1800" b="1" u="sng" dirty="0"/>
              <a:t>What does the Guidance Say?</a:t>
            </a:r>
          </a:p>
          <a:p>
            <a:r>
              <a:rPr lang="en-US" dirty="0"/>
              <a:t>Section 1.1.6: Where there is a road on site leading to the building, there should be a setting down area provided at, or adjacent to, at least one accessible entrance. This facilitates a person arriving at a building as a passenger in a vehicle, to alight from the vehicle and enter the building safely and conveniently</a:t>
            </a:r>
            <a:endParaRPr lang="en-IE" sz="1800" b="1" u="sng" dirty="0"/>
          </a:p>
          <a:p>
            <a:pPr marL="0" indent="0">
              <a:buNone/>
            </a:pPr>
            <a:endParaRPr lang="en-IE" dirty="0"/>
          </a:p>
        </p:txBody>
      </p:sp>
    </p:spTree>
    <p:extLst>
      <p:ext uri="{BB962C8B-B14F-4D97-AF65-F5344CB8AC3E}">
        <p14:creationId xmlns:p14="http://schemas.microsoft.com/office/powerpoint/2010/main" val="35661366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6745" y="609600"/>
            <a:ext cx="7275764" cy="660400"/>
          </a:xfrm>
        </p:spPr>
        <p:txBody>
          <a:bodyPr anchor="ctr">
            <a:normAutofit/>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800314" y="1486335"/>
            <a:ext cx="3720916" cy="3560733"/>
          </a:xfrm>
        </p:spPr>
        <p:txBody>
          <a:bodyPr>
            <a:normAutofit/>
          </a:bodyPr>
          <a:lstStyle/>
          <a:p>
            <a:pPr marL="0" indent="0">
              <a:buNone/>
            </a:pPr>
            <a:r>
              <a:rPr lang="en-IE" b="1" u="sng" dirty="0"/>
              <a:t>Access to Buildings </a:t>
            </a:r>
          </a:p>
          <a:p>
            <a:r>
              <a:rPr lang="en-IE" dirty="0"/>
              <a:t>Incorrect entrance door clear width </a:t>
            </a:r>
          </a:p>
          <a:p>
            <a:r>
              <a:rPr lang="en-IE" dirty="0"/>
              <a:t>Door opening method not specified </a:t>
            </a:r>
          </a:p>
          <a:p>
            <a:r>
              <a:rPr lang="en-IE" dirty="0"/>
              <a:t>Lobbies inadequately sized or incorrect clear opening of doors </a:t>
            </a:r>
          </a:p>
          <a:p>
            <a:endParaRPr lang="en-IE" dirty="0"/>
          </a:p>
          <a:p>
            <a:pPr marL="0" indent="0">
              <a:buNone/>
            </a:pPr>
            <a:endParaRPr lang="en-IE" dirty="0"/>
          </a:p>
        </p:txBody>
      </p:sp>
      <p:pic>
        <p:nvPicPr>
          <p:cNvPr id="5" name="Picture 4">
            <a:extLst>
              <a:ext uri="{FF2B5EF4-FFF2-40B4-BE49-F238E27FC236}">
                <a16:creationId xmlns:a16="http://schemas.microsoft.com/office/drawing/2014/main" id="{A61BD2C0-15E8-4D44-2D65-49592C247008}"/>
              </a:ext>
            </a:extLst>
          </p:cNvPr>
          <p:cNvPicPr>
            <a:picLocks noChangeAspect="1"/>
          </p:cNvPicPr>
          <p:nvPr/>
        </p:nvPicPr>
        <p:blipFill>
          <a:blip r:embed="rId3"/>
          <a:stretch>
            <a:fillRect/>
          </a:stretch>
        </p:blipFill>
        <p:spPr>
          <a:xfrm>
            <a:off x="4644799" y="1270000"/>
            <a:ext cx="4602747" cy="5016618"/>
          </a:xfrm>
          <a:prstGeom prst="rect">
            <a:avLst/>
          </a:prstGeom>
        </p:spPr>
      </p:pic>
    </p:spTree>
    <p:extLst>
      <p:ext uri="{BB962C8B-B14F-4D97-AF65-F5344CB8AC3E}">
        <p14:creationId xmlns:p14="http://schemas.microsoft.com/office/powerpoint/2010/main" val="3232423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6745" y="609600"/>
            <a:ext cx="7275764" cy="660400"/>
          </a:xfrm>
        </p:spPr>
        <p:txBody>
          <a:bodyPr anchor="ctr">
            <a:normAutofit/>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800314" y="1486335"/>
            <a:ext cx="4141141" cy="4166320"/>
          </a:xfrm>
        </p:spPr>
        <p:txBody>
          <a:bodyPr>
            <a:normAutofit/>
          </a:bodyPr>
          <a:lstStyle/>
          <a:p>
            <a:pPr marL="0" indent="0">
              <a:buNone/>
            </a:pPr>
            <a:r>
              <a:rPr lang="en-IE" b="1" u="sng" dirty="0"/>
              <a:t>Internal Circulation </a:t>
            </a:r>
          </a:p>
          <a:p>
            <a:r>
              <a:rPr lang="en-IE" dirty="0"/>
              <a:t>Insufficient passing place/turning places in line with Section 1.3.3.3</a:t>
            </a:r>
          </a:p>
          <a:p>
            <a:r>
              <a:rPr lang="en-IE" dirty="0"/>
              <a:t>Corridor width less than 1200mm</a:t>
            </a:r>
          </a:p>
          <a:p>
            <a:r>
              <a:rPr lang="en-IE" dirty="0"/>
              <a:t>Doors opening out into corridors/passageways, note for major access routes (Section 1.3.3.3 (g)) </a:t>
            </a:r>
          </a:p>
          <a:p>
            <a:r>
              <a:rPr lang="en-IE" dirty="0"/>
              <a:t>No provision for a lift or inadequately sized </a:t>
            </a:r>
          </a:p>
          <a:p>
            <a:endParaRPr lang="en-IE" dirty="0"/>
          </a:p>
          <a:p>
            <a:pPr marL="0" indent="0">
              <a:buNone/>
            </a:pPr>
            <a:endParaRPr lang="en-IE" dirty="0"/>
          </a:p>
        </p:txBody>
      </p:sp>
      <p:pic>
        <p:nvPicPr>
          <p:cNvPr id="6" name="Picture 5">
            <a:extLst>
              <a:ext uri="{FF2B5EF4-FFF2-40B4-BE49-F238E27FC236}">
                <a16:creationId xmlns:a16="http://schemas.microsoft.com/office/drawing/2014/main" id="{2456AB97-382C-7D20-73D9-ED2136046867}"/>
              </a:ext>
            </a:extLst>
          </p:cNvPr>
          <p:cNvPicPr>
            <a:picLocks noChangeAspect="1"/>
          </p:cNvPicPr>
          <p:nvPr/>
        </p:nvPicPr>
        <p:blipFill>
          <a:blip r:embed="rId3"/>
          <a:stretch>
            <a:fillRect/>
          </a:stretch>
        </p:blipFill>
        <p:spPr>
          <a:xfrm>
            <a:off x="5359607" y="1270000"/>
            <a:ext cx="3781879" cy="5056208"/>
          </a:xfrm>
          <a:prstGeom prst="rect">
            <a:avLst/>
          </a:prstGeom>
        </p:spPr>
      </p:pic>
    </p:spTree>
    <p:extLst>
      <p:ext uri="{BB962C8B-B14F-4D97-AF65-F5344CB8AC3E}">
        <p14:creationId xmlns:p14="http://schemas.microsoft.com/office/powerpoint/2010/main" val="16042012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6745" y="609600"/>
            <a:ext cx="7275764" cy="660400"/>
          </a:xfrm>
        </p:spPr>
        <p:txBody>
          <a:bodyPr anchor="ctr">
            <a:normAutofit/>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800314" y="1486335"/>
            <a:ext cx="4141141" cy="4166320"/>
          </a:xfrm>
        </p:spPr>
        <p:txBody>
          <a:bodyPr>
            <a:normAutofit/>
          </a:bodyPr>
          <a:lstStyle/>
          <a:p>
            <a:pPr marL="0" indent="0">
              <a:buNone/>
            </a:pPr>
            <a:r>
              <a:rPr lang="en-IE" b="1" u="sng" dirty="0"/>
              <a:t>Sanitary Facilities </a:t>
            </a:r>
          </a:p>
          <a:p>
            <a:r>
              <a:rPr lang="en-IE" dirty="0"/>
              <a:t>Incorrect provision of cubicles in line with Section 1.4.3.2 </a:t>
            </a:r>
          </a:p>
          <a:p>
            <a:r>
              <a:rPr lang="en-IE" dirty="0"/>
              <a:t>Incorrect Wheelchair Accessible Unisex WX provided in line with Section 1.4.3.1 (a)</a:t>
            </a:r>
          </a:p>
          <a:p>
            <a:r>
              <a:rPr lang="en-IE" dirty="0"/>
              <a:t>Transfer zone for a visitable WC in a dwelling doesn’t fit as per Diagram 36</a:t>
            </a:r>
          </a:p>
          <a:p>
            <a:pPr marL="0" indent="0">
              <a:buNone/>
            </a:pPr>
            <a:endParaRPr lang="en-IE" dirty="0"/>
          </a:p>
        </p:txBody>
      </p:sp>
      <p:pic>
        <p:nvPicPr>
          <p:cNvPr id="5" name="Picture 4">
            <a:extLst>
              <a:ext uri="{FF2B5EF4-FFF2-40B4-BE49-F238E27FC236}">
                <a16:creationId xmlns:a16="http://schemas.microsoft.com/office/drawing/2014/main" id="{DDA202EE-95B2-D94A-4CF6-018D7D7307BE}"/>
              </a:ext>
            </a:extLst>
          </p:cNvPr>
          <p:cNvPicPr>
            <a:picLocks noChangeAspect="1"/>
          </p:cNvPicPr>
          <p:nvPr/>
        </p:nvPicPr>
        <p:blipFill>
          <a:blip r:embed="rId3"/>
          <a:stretch>
            <a:fillRect/>
          </a:stretch>
        </p:blipFill>
        <p:spPr>
          <a:xfrm>
            <a:off x="5205021" y="1182255"/>
            <a:ext cx="2906156" cy="4068618"/>
          </a:xfrm>
          <a:prstGeom prst="rect">
            <a:avLst/>
          </a:prstGeom>
        </p:spPr>
      </p:pic>
      <p:pic>
        <p:nvPicPr>
          <p:cNvPr id="8" name="Picture 7">
            <a:extLst>
              <a:ext uri="{FF2B5EF4-FFF2-40B4-BE49-F238E27FC236}">
                <a16:creationId xmlns:a16="http://schemas.microsoft.com/office/drawing/2014/main" id="{FCD7168D-63EF-299C-9C48-D7E1622CDC1B}"/>
              </a:ext>
            </a:extLst>
          </p:cNvPr>
          <p:cNvPicPr>
            <a:picLocks noChangeAspect="1"/>
          </p:cNvPicPr>
          <p:nvPr/>
        </p:nvPicPr>
        <p:blipFill>
          <a:blip r:embed="rId4"/>
          <a:stretch>
            <a:fillRect/>
          </a:stretch>
        </p:blipFill>
        <p:spPr>
          <a:xfrm>
            <a:off x="8111177" y="1182255"/>
            <a:ext cx="2863102" cy="4068619"/>
          </a:xfrm>
          <a:prstGeom prst="rect">
            <a:avLst/>
          </a:prstGeom>
        </p:spPr>
      </p:pic>
    </p:spTree>
    <p:extLst>
      <p:ext uri="{BB962C8B-B14F-4D97-AF65-F5344CB8AC3E}">
        <p14:creationId xmlns:p14="http://schemas.microsoft.com/office/powerpoint/2010/main" val="15003738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4349123" y="609600"/>
            <a:ext cx="4924878" cy="1320800"/>
          </a:xfrm>
        </p:spPr>
        <p:txBody>
          <a:bodyPr anchor="ctr">
            <a:normAutofit/>
          </a:bodyPr>
          <a:lstStyle/>
          <a:p>
            <a:r>
              <a:rPr lang="en-IE" dirty="0"/>
              <a:t>What is a Disability Access Certificate?</a:t>
            </a:r>
          </a:p>
        </p:txBody>
      </p:sp>
      <p:pic>
        <p:nvPicPr>
          <p:cNvPr id="6" name="Picture 5" descr="A cover of a document&#10;&#10;Description automatically generated">
            <a:extLst>
              <a:ext uri="{FF2B5EF4-FFF2-40B4-BE49-F238E27FC236}">
                <a16:creationId xmlns:a16="http://schemas.microsoft.com/office/drawing/2014/main" id="{6CF8B461-BC46-45EB-0564-518619B65A90}"/>
              </a:ext>
            </a:extLst>
          </p:cNvPr>
          <p:cNvPicPr>
            <a:picLocks noChangeAspect="1"/>
          </p:cNvPicPr>
          <p:nvPr/>
        </p:nvPicPr>
        <p:blipFill>
          <a:blip r:embed="rId3"/>
          <a:stretch>
            <a:fillRect/>
          </a:stretch>
        </p:blipFill>
        <p:spPr>
          <a:xfrm>
            <a:off x="799814" y="1054455"/>
            <a:ext cx="3251701" cy="4596044"/>
          </a:xfrm>
          <a:prstGeom prst="rect">
            <a:avLst/>
          </a:prstGeom>
        </p:spPr>
      </p:pic>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4349123" y="2160590"/>
            <a:ext cx="4921876" cy="3739698"/>
          </a:xfrm>
        </p:spPr>
        <p:txBody>
          <a:bodyPr>
            <a:normAutofit/>
          </a:bodyPr>
          <a:lstStyle/>
          <a:p>
            <a:r>
              <a:rPr lang="en-US" sz="1700" dirty="0"/>
              <a:t>A Disability Access Certificate (DAC) is a certificate granted by a Building Control Authority which certifies compliance of the design of certain works if constructed in accordance with the granted Certificate, will comply with the requirements of Part M of the Building Regulations.</a:t>
            </a:r>
          </a:p>
          <a:p>
            <a:r>
              <a:rPr lang="en-US" sz="1700" dirty="0"/>
              <a:t>A DAC covers accessibility for a wide range of disabilities and not just for wheelchair users.</a:t>
            </a:r>
          </a:p>
          <a:p>
            <a:r>
              <a:rPr lang="en-US" sz="1700" dirty="0"/>
              <a:t>Compliance with Technical Guidance Document Part M demonstrates prima facia compliance with the Building Regulations.</a:t>
            </a:r>
            <a:endParaRPr lang="en-IE" sz="1700" dirty="0"/>
          </a:p>
        </p:txBody>
      </p:sp>
      <p:sp>
        <p:nvSpPr>
          <p:cNvPr id="5" name="Content Placeholder 2">
            <a:extLst>
              <a:ext uri="{FF2B5EF4-FFF2-40B4-BE49-F238E27FC236}">
                <a16:creationId xmlns:a16="http://schemas.microsoft.com/office/drawing/2014/main" id="{19A1B331-1536-5071-5C94-A712B154395A}"/>
              </a:ext>
            </a:extLst>
          </p:cNvPr>
          <p:cNvSpPr txBox="1">
            <a:spLocks/>
          </p:cNvSpPr>
          <p:nvPr/>
        </p:nvSpPr>
        <p:spPr>
          <a:xfrm>
            <a:off x="677334" y="3568765"/>
            <a:ext cx="6793314" cy="200907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en-IE" b="1" u="sng" dirty="0"/>
          </a:p>
          <a:p>
            <a:pPr marL="914400" lvl="2" indent="0">
              <a:buNone/>
            </a:pPr>
            <a:endParaRPr lang="en-IE" dirty="0"/>
          </a:p>
          <a:p>
            <a:endParaRPr lang="en-IE" dirty="0"/>
          </a:p>
        </p:txBody>
      </p:sp>
    </p:spTree>
    <p:extLst>
      <p:ext uri="{BB962C8B-B14F-4D97-AF65-F5344CB8AC3E}">
        <p14:creationId xmlns:p14="http://schemas.microsoft.com/office/powerpoint/2010/main" val="911729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1286933" y="609600"/>
            <a:ext cx="10197494" cy="1099457"/>
          </a:xfrm>
        </p:spPr>
        <p:txBody>
          <a:bodyPr>
            <a:normAutofit/>
          </a:bodyPr>
          <a:lstStyle/>
          <a:p>
            <a:r>
              <a:rPr lang="en-IE" dirty="0"/>
              <a:t>Key Issues at Validation stage</a:t>
            </a:r>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dirty="0"/>
          </a:p>
        </p:txBody>
      </p:sp>
      <p:sp>
        <p:nvSpPr>
          <p:cNvPr id="5" name="Content Placeholder 2">
            <a:extLst>
              <a:ext uri="{FF2B5EF4-FFF2-40B4-BE49-F238E27FC236}">
                <a16:creationId xmlns:a16="http://schemas.microsoft.com/office/drawing/2014/main" id="{19A1B331-1536-5071-5C94-A712B154395A}"/>
              </a:ext>
            </a:extLst>
          </p:cNvPr>
          <p:cNvSpPr txBox="1">
            <a:spLocks/>
          </p:cNvSpPr>
          <p:nvPr/>
        </p:nvSpPr>
        <p:spPr>
          <a:xfrm>
            <a:off x="677334" y="3568765"/>
            <a:ext cx="6793314" cy="200907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en-IE" b="1" u="sng" dirty="0"/>
          </a:p>
          <a:p>
            <a:pPr marL="914400" lvl="2" indent="0">
              <a:buNone/>
            </a:pPr>
            <a:endParaRPr lang="en-IE" dirty="0"/>
          </a:p>
          <a:p>
            <a:endParaRPr lang="en-IE" dirty="0"/>
          </a:p>
        </p:txBody>
      </p:sp>
      <p:graphicFrame>
        <p:nvGraphicFramePr>
          <p:cNvPr id="7" name="Content Placeholder 2">
            <a:extLst>
              <a:ext uri="{FF2B5EF4-FFF2-40B4-BE49-F238E27FC236}">
                <a16:creationId xmlns:a16="http://schemas.microsoft.com/office/drawing/2014/main" id="{AA27D2A3-F60E-5CEE-C184-BFA6A46FE67C}"/>
              </a:ext>
            </a:extLst>
          </p:cNvPr>
          <p:cNvGraphicFramePr>
            <a:graphicFrameLocks noGrp="1"/>
          </p:cNvGraphicFramePr>
          <p:nvPr>
            <p:ph idx="1"/>
            <p:extLst>
              <p:ext uri="{D42A27DB-BD31-4B8C-83A1-F6EECF244321}">
                <p14:modId xmlns:p14="http://schemas.microsoft.com/office/powerpoint/2010/main" val="2542052565"/>
              </p:ext>
            </p:extLst>
          </p:nvPr>
        </p:nvGraphicFramePr>
        <p:xfrm>
          <a:off x="1286934" y="1242494"/>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5263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7334" y="609600"/>
            <a:ext cx="8596668" cy="670560"/>
          </a:xfrm>
        </p:spPr>
        <p:txBody>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677333" y="1280161"/>
            <a:ext cx="8974667" cy="2148840"/>
          </a:xfrm>
        </p:spPr>
        <p:txBody>
          <a:bodyPr/>
          <a:lstStyle/>
          <a:p>
            <a:pPr marL="0" indent="0">
              <a:buNone/>
            </a:pPr>
            <a:r>
              <a:rPr lang="en-IE" sz="2000" b="1" u="sng" dirty="0"/>
              <a:t>Inconsistencies between the submitted drawings and Report </a:t>
            </a:r>
          </a:p>
          <a:p>
            <a:r>
              <a:rPr lang="en-IE" dirty="0"/>
              <a:t>The report stating compliance with a specific section in the guidance while the drawings display a clear non-compliance </a:t>
            </a:r>
          </a:p>
          <a:p>
            <a:r>
              <a:rPr lang="en-IE" dirty="0"/>
              <a:t>No outline of specific site constrains in the submitted report</a:t>
            </a:r>
          </a:p>
          <a:p>
            <a:r>
              <a:rPr lang="en-IE" dirty="0"/>
              <a:t>Confirmation of the requirement of a changing places toilet as outlined in Table 1</a:t>
            </a:r>
          </a:p>
          <a:p>
            <a:endParaRPr lang="en-IE" dirty="0"/>
          </a:p>
          <a:p>
            <a:endParaRPr lang="en-IE" dirty="0"/>
          </a:p>
        </p:txBody>
      </p:sp>
    </p:spTree>
    <p:extLst>
      <p:ext uri="{BB962C8B-B14F-4D97-AF65-F5344CB8AC3E}">
        <p14:creationId xmlns:p14="http://schemas.microsoft.com/office/powerpoint/2010/main" val="30682127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7334" y="609600"/>
            <a:ext cx="8596668" cy="670560"/>
          </a:xfrm>
        </p:spPr>
        <p:txBody>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677333" y="1280161"/>
            <a:ext cx="8974667" cy="2148840"/>
          </a:xfrm>
        </p:spPr>
        <p:txBody>
          <a:bodyPr/>
          <a:lstStyle/>
          <a:p>
            <a:pPr marL="0" indent="0">
              <a:buNone/>
            </a:pPr>
            <a:r>
              <a:rPr lang="en-IE" sz="2000" b="1" u="sng" dirty="0"/>
              <a:t>Inconsistencies between the submitted drawings and Report </a:t>
            </a:r>
          </a:p>
          <a:p>
            <a:r>
              <a:rPr lang="en-IE" dirty="0"/>
              <a:t>The report stating compliance with a specific section in the guidance while the drawings display a clear non-compliance </a:t>
            </a:r>
          </a:p>
          <a:p>
            <a:r>
              <a:rPr lang="en-IE" dirty="0"/>
              <a:t>No outline of specific site constrains in the submitted report</a:t>
            </a:r>
          </a:p>
          <a:p>
            <a:r>
              <a:rPr lang="en-IE" dirty="0"/>
              <a:t>Confirmation of the requirement of a changing places toilet as outlined in Table 1</a:t>
            </a:r>
          </a:p>
          <a:p>
            <a:endParaRPr lang="en-IE" dirty="0"/>
          </a:p>
          <a:p>
            <a:endParaRPr lang="en-IE" dirty="0"/>
          </a:p>
        </p:txBody>
      </p:sp>
      <p:sp>
        <p:nvSpPr>
          <p:cNvPr id="4" name="Content Placeholder 2">
            <a:extLst>
              <a:ext uri="{FF2B5EF4-FFF2-40B4-BE49-F238E27FC236}">
                <a16:creationId xmlns:a16="http://schemas.microsoft.com/office/drawing/2014/main" id="{6BB82AC7-40AC-3A0F-4D50-F9214CC05EBD}"/>
              </a:ext>
            </a:extLst>
          </p:cNvPr>
          <p:cNvSpPr txBox="1">
            <a:spLocks/>
          </p:cNvSpPr>
          <p:nvPr/>
        </p:nvSpPr>
        <p:spPr>
          <a:xfrm>
            <a:off x="677333" y="3429000"/>
            <a:ext cx="8974667" cy="214884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IE" sz="2000" b="1" u="sng" dirty="0"/>
              <a:t>What are we looking for?</a:t>
            </a:r>
          </a:p>
          <a:p>
            <a:r>
              <a:rPr lang="en-IE" dirty="0"/>
              <a:t>If there is a non-compliance state the nature and reason, so the assessor can make a determination</a:t>
            </a:r>
          </a:p>
          <a:p>
            <a:r>
              <a:rPr lang="en-IE" dirty="0"/>
              <a:t>Outline items that may not be possible to comply with Part M due to the nature of the building </a:t>
            </a:r>
          </a:p>
          <a:p>
            <a:r>
              <a:rPr lang="en-IE" dirty="0"/>
              <a:t>A general N/A is not sufficient it needs to be proven if a changing place toilet is or isn’t required </a:t>
            </a:r>
          </a:p>
          <a:p>
            <a:endParaRPr lang="en-IE" dirty="0"/>
          </a:p>
          <a:p>
            <a:endParaRPr lang="en-IE" dirty="0"/>
          </a:p>
        </p:txBody>
      </p:sp>
    </p:spTree>
    <p:extLst>
      <p:ext uri="{BB962C8B-B14F-4D97-AF65-F5344CB8AC3E}">
        <p14:creationId xmlns:p14="http://schemas.microsoft.com/office/powerpoint/2010/main" val="1082912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7334" y="609600"/>
            <a:ext cx="8596668" cy="670560"/>
          </a:xfrm>
        </p:spPr>
        <p:txBody>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677333" y="1280161"/>
            <a:ext cx="8974667" cy="2148840"/>
          </a:xfrm>
        </p:spPr>
        <p:txBody>
          <a:bodyPr>
            <a:normAutofit lnSpcReduction="10000"/>
          </a:bodyPr>
          <a:lstStyle/>
          <a:p>
            <a:pPr marL="0" indent="0">
              <a:buNone/>
            </a:pPr>
            <a:r>
              <a:rPr lang="en-IE" sz="2000" b="1" u="sng" dirty="0"/>
              <a:t>Revised DAC’s </a:t>
            </a:r>
          </a:p>
          <a:p>
            <a:r>
              <a:rPr lang="en-IE" dirty="0"/>
              <a:t>Incorrect floor areas given for Q7 on the application form </a:t>
            </a:r>
          </a:p>
          <a:p>
            <a:r>
              <a:rPr lang="en-IE" dirty="0"/>
              <a:t>No clear outline/description of changes made between the Revised DAC and the Original DAC </a:t>
            </a:r>
          </a:p>
          <a:p>
            <a:r>
              <a:rPr lang="en-IE" dirty="0"/>
              <a:t>Confirmation of the requirement of a changing places toilet as outlined in Table 1</a:t>
            </a:r>
          </a:p>
          <a:p>
            <a:r>
              <a:rPr lang="en-IE" dirty="0"/>
              <a:t>No original layout has been submitted </a:t>
            </a:r>
          </a:p>
          <a:p>
            <a:endParaRPr lang="en-IE" dirty="0"/>
          </a:p>
          <a:p>
            <a:endParaRPr lang="en-IE" dirty="0"/>
          </a:p>
        </p:txBody>
      </p:sp>
    </p:spTree>
    <p:extLst>
      <p:ext uri="{BB962C8B-B14F-4D97-AF65-F5344CB8AC3E}">
        <p14:creationId xmlns:p14="http://schemas.microsoft.com/office/powerpoint/2010/main" val="28110857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7334" y="609600"/>
            <a:ext cx="8596668" cy="670560"/>
          </a:xfrm>
        </p:spPr>
        <p:txBody>
          <a:bodyPr/>
          <a:lstStyle/>
          <a:p>
            <a:r>
              <a:rPr lang="en-IE" dirty="0"/>
              <a:t>Key Issues at Assessment stage </a:t>
            </a:r>
          </a:p>
        </p:txBody>
      </p:sp>
      <p:sp>
        <p:nvSpPr>
          <p:cNvPr id="3" name="Content Placeholder 2">
            <a:extLst>
              <a:ext uri="{FF2B5EF4-FFF2-40B4-BE49-F238E27FC236}">
                <a16:creationId xmlns:a16="http://schemas.microsoft.com/office/drawing/2014/main" id="{2C2AF33A-13CB-CFA3-3793-91A798A25343}"/>
              </a:ext>
            </a:extLst>
          </p:cNvPr>
          <p:cNvSpPr>
            <a:spLocks noGrp="1"/>
          </p:cNvSpPr>
          <p:nvPr>
            <p:ph idx="1"/>
          </p:nvPr>
        </p:nvSpPr>
        <p:spPr>
          <a:xfrm>
            <a:off x="677333" y="1280161"/>
            <a:ext cx="8974667" cy="2148840"/>
          </a:xfrm>
        </p:spPr>
        <p:txBody>
          <a:bodyPr>
            <a:normAutofit lnSpcReduction="10000"/>
          </a:bodyPr>
          <a:lstStyle/>
          <a:p>
            <a:pPr marL="0" indent="0">
              <a:buNone/>
            </a:pPr>
            <a:r>
              <a:rPr lang="en-IE" sz="2000" b="1" u="sng" dirty="0"/>
              <a:t>Revised DAC’s </a:t>
            </a:r>
          </a:p>
          <a:p>
            <a:r>
              <a:rPr lang="en-IE" dirty="0"/>
              <a:t>Incorrect floor areas given for Q7 on the application form </a:t>
            </a:r>
          </a:p>
          <a:p>
            <a:r>
              <a:rPr lang="en-IE" dirty="0"/>
              <a:t>No clear outline/description of changes made between the revised DAC and the original DAC </a:t>
            </a:r>
          </a:p>
          <a:p>
            <a:r>
              <a:rPr lang="en-IE" dirty="0"/>
              <a:t>Confirmation of the requirement of a changing places toilet as outlined in Table 1</a:t>
            </a:r>
          </a:p>
          <a:p>
            <a:r>
              <a:rPr lang="en-IE" dirty="0"/>
              <a:t>No original layout has been submitted </a:t>
            </a:r>
          </a:p>
          <a:p>
            <a:endParaRPr lang="en-IE" dirty="0"/>
          </a:p>
          <a:p>
            <a:endParaRPr lang="en-IE" dirty="0"/>
          </a:p>
        </p:txBody>
      </p:sp>
      <p:sp>
        <p:nvSpPr>
          <p:cNvPr id="4" name="Content Placeholder 2">
            <a:extLst>
              <a:ext uri="{FF2B5EF4-FFF2-40B4-BE49-F238E27FC236}">
                <a16:creationId xmlns:a16="http://schemas.microsoft.com/office/drawing/2014/main" id="{69803FF2-E2E4-7C4F-0F18-7D106CCF2286}"/>
              </a:ext>
            </a:extLst>
          </p:cNvPr>
          <p:cNvSpPr txBox="1">
            <a:spLocks/>
          </p:cNvSpPr>
          <p:nvPr/>
        </p:nvSpPr>
        <p:spPr>
          <a:xfrm>
            <a:off x="677333" y="3539835"/>
            <a:ext cx="8974667" cy="292561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IE" sz="2000" b="1" u="sng" dirty="0"/>
              <a:t>What are we looking for?</a:t>
            </a:r>
          </a:p>
          <a:p>
            <a:r>
              <a:rPr lang="en-IE" dirty="0"/>
              <a:t>Accurate floor areas to be submitted </a:t>
            </a:r>
          </a:p>
          <a:p>
            <a:r>
              <a:rPr lang="en-IE" dirty="0"/>
              <a:t>More detail of the description of works being carried out as part of the revised DAC</a:t>
            </a:r>
          </a:p>
          <a:p>
            <a:r>
              <a:rPr lang="en-IE" dirty="0"/>
              <a:t>A general N/A is not sufficient it needs to be proven if a changing place toilet is or isn’t required </a:t>
            </a:r>
          </a:p>
          <a:p>
            <a:r>
              <a:rPr lang="en-IE" dirty="0"/>
              <a:t>Submit original DAC drawings to display proposed changes</a:t>
            </a:r>
          </a:p>
          <a:p>
            <a:endParaRPr lang="en-IE" dirty="0"/>
          </a:p>
          <a:p>
            <a:endParaRPr lang="en-IE" dirty="0"/>
          </a:p>
        </p:txBody>
      </p:sp>
    </p:spTree>
    <p:extLst>
      <p:ext uri="{BB962C8B-B14F-4D97-AF65-F5344CB8AC3E}">
        <p14:creationId xmlns:p14="http://schemas.microsoft.com/office/powerpoint/2010/main" val="3791447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4B2C5-E85B-1DBD-400D-495BF3DC46E1}"/>
              </a:ext>
            </a:extLst>
          </p:cNvPr>
          <p:cNvSpPr>
            <a:spLocks noGrp="1"/>
          </p:cNvSpPr>
          <p:nvPr>
            <p:ph type="title"/>
          </p:nvPr>
        </p:nvSpPr>
        <p:spPr>
          <a:xfrm>
            <a:off x="677334" y="609600"/>
            <a:ext cx="8596668" cy="637309"/>
          </a:xfrm>
        </p:spPr>
        <p:txBody>
          <a:bodyPr>
            <a:normAutofit fontScale="90000"/>
          </a:bodyPr>
          <a:lstStyle/>
          <a:p>
            <a:r>
              <a:rPr lang="en-IE" dirty="0"/>
              <a:t>Application form Notes  </a:t>
            </a:r>
          </a:p>
        </p:txBody>
      </p:sp>
      <p:graphicFrame>
        <p:nvGraphicFramePr>
          <p:cNvPr id="7" name="Table 6">
            <a:extLst>
              <a:ext uri="{FF2B5EF4-FFF2-40B4-BE49-F238E27FC236}">
                <a16:creationId xmlns:a16="http://schemas.microsoft.com/office/drawing/2014/main" id="{B9840AF3-C495-0372-8EC0-F9D047F7E2D6}"/>
              </a:ext>
            </a:extLst>
          </p:cNvPr>
          <p:cNvGraphicFramePr>
            <a:graphicFrameLocks noGrp="1"/>
          </p:cNvGraphicFramePr>
          <p:nvPr>
            <p:extLst>
              <p:ext uri="{D42A27DB-BD31-4B8C-83A1-F6EECF244321}">
                <p14:modId xmlns:p14="http://schemas.microsoft.com/office/powerpoint/2010/main" val="3829101514"/>
              </p:ext>
            </p:extLst>
          </p:nvPr>
        </p:nvGraphicFramePr>
        <p:xfrm>
          <a:off x="677334" y="2979928"/>
          <a:ext cx="8128000" cy="305511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709322223"/>
                    </a:ext>
                  </a:extLst>
                </a:gridCol>
                <a:gridCol w="4064000">
                  <a:extLst>
                    <a:ext uri="{9D8B030D-6E8A-4147-A177-3AD203B41FA5}">
                      <a16:colId xmlns:a16="http://schemas.microsoft.com/office/drawing/2014/main" val="654322081"/>
                    </a:ext>
                  </a:extLst>
                </a:gridCol>
              </a:tblGrid>
              <a:tr h="488416">
                <a:tc>
                  <a:txBody>
                    <a:bodyPr/>
                    <a:lstStyle/>
                    <a:p>
                      <a:r>
                        <a:rPr lang="en-IE" dirty="0"/>
                        <a:t>Submitted Description </a:t>
                      </a:r>
                    </a:p>
                  </a:txBody>
                  <a:tcPr/>
                </a:tc>
                <a:tc>
                  <a:txBody>
                    <a:bodyPr/>
                    <a:lstStyle/>
                    <a:p>
                      <a:r>
                        <a:rPr lang="en-IE" dirty="0"/>
                        <a:t>Revised Description </a:t>
                      </a:r>
                    </a:p>
                  </a:txBody>
                  <a:tcPr/>
                </a:tc>
                <a:extLst>
                  <a:ext uri="{0D108BD9-81ED-4DB2-BD59-A6C34878D82A}">
                    <a16:rowId xmlns:a16="http://schemas.microsoft.com/office/drawing/2014/main" val="4025086453"/>
                  </a:ext>
                </a:extLst>
              </a:tr>
              <a:tr h="2566696">
                <a:tc>
                  <a:txBody>
                    <a:bodyPr/>
                    <a:lstStyle/>
                    <a:p>
                      <a:r>
                        <a:rPr lang="en-IE" dirty="0"/>
                        <a:t>Extension to the rear of public house.</a:t>
                      </a:r>
                    </a:p>
                  </a:txBody>
                  <a:tcPr/>
                </a:tc>
                <a:tc>
                  <a:txBody>
                    <a:bodyPr/>
                    <a:lstStyle/>
                    <a:p>
                      <a:r>
                        <a:rPr lang="en-IE" dirty="0"/>
                        <a:t>Proposed extension to public house. To consist of 45 additional seats, new accessible sanitary facilities and new bar to the rear of the extension. Access to the extension will be via the existing front bar an also via the eastern entrance accessible from the carpark.</a:t>
                      </a:r>
                    </a:p>
                  </a:txBody>
                  <a:tcPr/>
                </a:tc>
                <a:extLst>
                  <a:ext uri="{0D108BD9-81ED-4DB2-BD59-A6C34878D82A}">
                    <a16:rowId xmlns:a16="http://schemas.microsoft.com/office/drawing/2014/main" val="375877351"/>
                  </a:ext>
                </a:extLst>
              </a:tr>
            </a:tbl>
          </a:graphicData>
        </a:graphic>
      </p:graphicFrame>
      <p:graphicFrame>
        <p:nvGraphicFramePr>
          <p:cNvPr id="13" name="Table 12">
            <a:extLst>
              <a:ext uri="{FF2B5EF4-FFF2-40B4-BE49-F238E27FC236}">
                <a16:creationId xmlns:a16="http://schemas.microsoft.com/office/drawing/2014/main" id="{6465C6E4-5D6A-E8D7-10BA-DBF3349C46A4}"/>
              </a:ext>
            </a:extLst>
          </p:cNvPr>
          <p:cNvGraphicFramePr>
            <a:graphicFrameLocks noGrp="1"/>
          </p:cNvGraphicFramePr>
          <p:nvPr>
            <p:extLst>
              <p:ext uri="{D42A27DB-BD31-4B8C-83A1-F6EECF244321}">
                <p14:modId xmlns:p14="http://schemas.microsoft.com/office/powerpoint/2010/main" val="712147787"/>
              </p:ext>
            </p:extLst>
          </p:nvPr>
        </p:nvGraphicFramePr>
        <p:xfrm>
          <a:off x="677334" y="1542626"/>
          <a:ext cx="8128000" cy="1010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501604719"/>
                    </a:ext>
                  </a:extLst>
                </a:gridCol>
                <a:gridCol w="4064000">
                  <a:extLst>
                    <a:ext uri="{9D8B030D-6E8A-4147-A177-3AD203B41FA5}">
                      <a16:colId xmlns:a16="http://schemas.microsoft.com/office/drawing/2014/main" val="3120105957"/>
                    </a:ext>
                  </a:extLst>
                </a:gridCol>
              </a:tblGrid>
              <a:tr h="370840">
                <a:tc>
                  <a:txBody>
                    <a:bodyPr/>
                    <a:lstStyle/>
                    <a:p>
                      <a:r>
                        <a:rPr lang="en-IE" dirty="0"/>
                        <a:t>Submitted Project Name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Revised Project Name </a:t>
                      </a:r>
                    </a:p>
                  </a:txBody>
                  <a:tcPr/>
                </a:tc>
                <a:extLst>
                  <a:ext uri="{0D108BD9-81ED-4DB2-BD59-A6C34878D82A}">
                    <a16:rowId xmlns:a16="http://schemas.microsoft.com/office/drawing/2014/main" val="68002406"/>
                  </a:ext>
                </a:extLst>
              </a:tr>
              <a:tr h="370840">
                <a:tc>
                  <a:txBody>
                    <a:bodyPr/>
                    <a:lstStyle/>
                    <a:p>
                      <a:r>
                        <a:rPr lang="en-IE" dirty="0"/>
                        <a:t>Residential Development Wexford </a:t>
                      </a:r>
                    </a:p>
                  </a:txBody>
                  <a:tcPr/>
                </a:tc>
                <a:tc>
                  <a:txBody>
                    <a:bodyPr/>
                    <a:lstStyle/>
                    <a:p>
                      <a:r>
                        <a:rPr lang="en-IE" dirty="0"/>
                        <a:t>Slaney Drive Block A Carricklawn Wexford</a:t>
                      </a:r>
                    </a:p>
                  </a:txBody>
                  <a:tcPr/>
                </a:tc>
                <a:extLst>
                  <a:ext uri="{0D108BD9-81ED-4DB2-BD59-A6C34878D82A}">
                    <a16:rowId xmlns:a16="http://schemas.microsoft.com/office/drawing/2014/main" val="729463451"/>
                  </a:ext>
                </a:extLst>
              </a:tr>
            </a:tbl>
          </a:graphicData>
        </a:graphic>
      </p:graphicFrame>
    </p:spTree>
    <p:extLst>
      <p:ext uri="{BB962C8B-B14F-4D97-AF65-F5344CB8AC3E}">
        <p14:creationId xmlns:p14="http://schemas.microsoft.com/office/powerpoint/2010/main" val="14962667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FA78-2146-3AFD-4A45-0BFBD461E047}"/>
              </a:ext>
            </a:extLst>
          </p:cNvPr>
          <p:cNvSpPr>
            <a:spLocks noGrp="1"/>
          </p:cNvSpPr>
          <p:nvPr>
            <p:ph type="title"/>
          </p:nvPr>
        </p:nvSpPr>
        <p:spPr>
          <a:xfrm>
            <a:off x="677334" y="609600"/>
            <a:ext cx="8596668" cy="775855"/>
          </a:xfrm>
        </p:spPr>
        <p:txBody>
          <a:bodyPr/>
          <a:lstStyle/>
          <a:p>
            <a:r>
              <a:rPr lang="en-IE" dirty="0"/>
              <a:t>Example – Extension to School </a:t>
            </a:r>
          </a:p>
        </p:txBody>
      </p:sp>
      <p:pic>
        <p:nvPicPr>
          <p:cNvPr id="5" name="Content Placeholder 4">
            <a:extLst>
              <a:ext uri="{FF2B5EF4-FFF2-40B4-BE49-F238E27FC236}">
                <a16:creationId xmlns:a16="http://schemas.microsoft.com/office/drawing/2014/main" id="{3AFDE37D-6887-33C6-D29E-8796F0D8BE96}"/>
              </a:ext>
            </a:extLst>
          </p:cNvPr>
          <p:cNvPicPr>
            <a:picLocks noGrp="1" noChangeAspect="1"/>
          </p:cNvPicPr>
          <p:nvPr>
            <p:ph idx="1"/>
          </p:nvPr>
        </p:nvPicPr>
        <p:blipFill>
          <a:blip r:embed="rId2"/>
          <a:srcRect l="-138" t="-17739" r="138" b="17739"/>
          <a:stretch/>
        </p:blipFill>
        <p:spPr>
          <a:xfrm>
            <a:off x="677334" y="1126836"/>
            <a:ext cx="6677957" cy="3671696"/>
          </a:xfrm>
        </p:spPr>
      </p:pic>
    </p:spTree>
    <p:extLst>
      <p:ext uri="{BB962C8B-B14F-4D97-AF65-F5344CB8AC3E}">
        <p14:creationId xmlns:p14="http://schemas.microsoft.com/office/powerpoint/2010/main" val="3967222017"/>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212121"/>
      </a:dk2>
      <a:lt2>
        <a:srgbClr val="CDD0D1"/>
      </a:lt2>
      <a:accent1>
        <a:srgbClr val="FFC000"/>
      </a:accent1>
      <a:accent2>
        <a:srgbClr val="7D28CD"/>
      </a:accent2>
      <a:accent3>
        <a:srgbClr val="E29D3E"/>
      </a:accent3>
      <a:accent4>
        <a:srgbClr val="D64A3B"/>
      </a:accent4>
      <a:accent5>
        <a:srgbClr val="D64787"/>
      </a:accent5>
      <a:accent6>
        <a:srgbClr val="A666E1"/>
      </a:accent6>
      <a:hlink>
        <a:srgbClr val="3085ED"/>
      </a:hlink>
      <a:folHlink>
        <a:srgbClr val="82B6F4"/>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2961</TotalTime>
  <Words>799</Words>
  <Application>Microsoft Office PowerPoint</Application>
  <PresentationFormat>Widescreen</PresentationFormat>
  <Paragraphs>92</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Trebuchet MS</vt:lpstr>
      <vt:lpstr>Wingdings 3</vt:lpstr>
      <vt:lpstr>Facet</vt:lpstr>
      <vt:lpstr>Wexford County Council Agent Information Day </vt:lpstr>
      <vt:lpstr>What is a Disability Access Certificate?</vt:lpstr>
      <vt:lpstr>Key Issues at Validation stage</vt:lpstr>
      <vt:lpstr>Key Issues at Assessment stage </vt:lpstr>
      <vt:lpstr>Key Issues at Assessment stage </vt:lpstr>
      <vt:lpstr>Key Issues at Assessment stage </vt:lpstr>
      <vt:lpstr>Key Issues at Assessment stage </vt:lpstr>
      <vt:lpstr>Application form Notes  </vt:lpstr>
      <vt:lpstr>Example – Extension to School </vt:lpstr>
      <vt:lpstr>Example – Extension to School </vt:lpstr>
      <vt:lpstr>Key Issues at Assessment stage </vt:lpstr>
      <vt:lpstr>Key Issues at Assessment stage </vt:lpstr>
      <vt:lpstr>Key Issues at Assessment stage </vt:lpstr>
      <vt:lpstr>Key Issues at Assessment stage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Bryan Beale</dc:creator>
  <cp:lastModifiedBy>Bryan Beale</cp:lastModifiedBy>
  <cp:revision>13</cp:revision>
  <dcterms:created xsi:type="dcterms:W3CDTF">2024-11-19T12:56:31Z</dcterms:created>
  <dcterms:modified xsi:type="dcterms:W3CDTF">2024-11-24T19:59:51Z</dcterms:modified>
</cp:coreProperties>
</file>