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57" r:id="rId5"/>
    <p:sldId id="276" r:id="rId6"/>
    <p:sldId id="260" r:id="rId7"/>
    <p:sldId id="270" r:id="rId8"/>
    <p:sldId id="272" r:id="rId9"/>
    <p:sldId id="269" r:id="rId10"/>
    <p:sldId id="277" r:id="rId11"/>
    <p:sldId id="279" r:id="rId12"/>
    <p:sldId id="278" r:id="rId13"/>
    <p:sldId id="266" r:id="rId14"/>
    <p:sldId id="258" r:id="rId15"/>
    <p:sldId id="263" r:id="rId16"/>
    <p:sldId id="261" r:id="rId17"/>
    <p:sldId id="282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5T10:36:37.3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5T10:36:37.3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5T13:25:44.6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689F61-AC81-AA69-F528-D1D436DECA1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1ECBA-A069-C194-E6A5-AF71D7A0E3B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08A7D490-6F95-4984-BB3B-2BEB9E5B1EF2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E06AE7-910C-090E-17AF-64CEB24051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A9654-B5EC-2F60-81CE-9AEB353BACB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610B8-1B6F-B4CE-7C08-43AA8097C20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FD5D3-0BEA-E77F-5D8D-62D9573211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BB9EFF5A-C7B4-413A-BAB6-9826DFC90D52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700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86053-20EC-6F6E-27DE-F5C065F8A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FC4CD-AC0D-3AF0-BB64-A7A8EFFB7C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8"/>
            <a:ext cx="5486400" cy="4284660"/>
          </a:xfrm>
        </p:spPr>
        <p:txBody>
          <a:bodyPr/>
          <a:lstStyle/>
          <a:p>
            <a:pPr lvl="0">
              <a:lnSpc>
                <a:spcPct val="200000"/>
              </a:lnSpc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BA2FF-8746-DA77-04EF-21F3B989855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C85212-54E0-4132-B5C2-6A89E87DFBF5}" type="slidenum">
              <a:t>1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0488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443" y="4375835"/>
            <a:ext cx="5486400" cy="360045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079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8870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9589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8528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1240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lnSpc>
                <a:spcPct val="200000"/>
              </a:lnSpc>
              <a:buSzPct val="100000"/>
              <a:buFont typeface="Aptos Display"/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199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6397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9017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061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582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116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8"/>
            <a:ext cx="5486400" cy="442217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190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8"/>
            <a:ext cx="5486400" cy="3931921"/>
          </a:xfrm>
        </p:spPr>
        <p:txBody>
          <a:bodyPr/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653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8"/>
            <a:ext cx="5486400" cy="3829051"/>
          </a:xfrm>
        </p:spPr>
        <p:txBody>
          <a:bodyPr/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242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8"/>
            <a:ext cx="5486400" cy="3989689"/>
          </a:xfrm>
        </p:spPr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2021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584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B9EFF5A-C7B4-413A-BAB6-9826DFC90D5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416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DC478692-A637-9538-FF3C-1AB0252EC499}"/>
              </a:ext>
            </a:extLst>
          </p:cNvPr>
          <p:cNvGrpSpPr/>
          <p:nvPr/>
        </p:nvGrpSpPr>
        <p:grpSpPr>
          <a:xfrm>
            <a:off x="-19" y="-8467"/>
            <a:ext cx="12192024" cy="6866467"/>
            <a:chOff x="-19" y="-8467"/>
            <a:chExt cx="12192024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A283EA2-8565-49D4-1E40-9A289F4D8F7A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EC073BDB-72E5-4A47-2262-39102168E9B9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1CF912E2-D8E6-7677-9502-B11198AB659D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5310DBDD-DB00-02AB-A7C7-A192946A1CF1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344DCDA3-31C3-749C-8687-5F833849CD3E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D28CD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28D5096E-18A5-F2AD-E51A-8642C1116879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E1E9A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4DD3E1A4-F3FE-2D15-8580-46A7F03ED9D4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966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C1E06DE1-E3C9-2520-D27D-3654F4E954C4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FA29C381-C911-FBE5-0380-36566D61274E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FFC000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6CEA96D9-6DE3-ADA9-CB64-687715058D19}"/>
                </a:ext>
              </a:extLst>
            </p:cNvPr>
            <p:cNvSpPr/>
            <p:nvPr/>
          </p:nvSpPr>
          <p:spPr>
            <a:xfrm rot="10799991">
              <a:off x="-19" y="0"/>
              <a:ext cx="842592" cy="5666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FFC000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BBD35041-384E-185A-3A10-D9C93A8B211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BE0D01-9177-33E2-AA32-BDB3FB5740C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6BECC06-D9C0-4DEC-EF94-B7AC1DEDD4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513B6E-A105-4C50-991D-2A4D81444DFD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64B3DD0-C628-CA10-06AB-E563D0A54A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1F1C211-B9E9-AFB2-08CF-956D958766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C39E5E-44E1-49E2-BE80-23DB35BAAE13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01467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B803-172A-01AE-A19F-DF9A8C3512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B0D08-C978-48CB-1C2F-06322FA5AD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B456B-23BA-BD8B-268E-EEF13BE6B0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6BE6CB-7D78-499C-B43C-D838BFDE9801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8D9F-FFB4-3775-12AE-929A38F34D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58E41-0E12-EBE5-C234-FD74B2CF1D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E7201B-ABB0-477B-9376-52217E6B8C17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818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4F06-D792-11E3-D680-514397245B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1E85C60-93F8-19FB-00B0-CA374CB478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1546087-3FE1-8CCA-48A5-AD0474ED81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A0CE56-8881-7C0E-326B-C3E5F6932A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4CB813-31FA-424E-8CE0-B71DA46F0ECA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B41A4E-3078-1BB9-9560-8357C9FE97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BBA65B-38DC-0E3D-CC24-5B1C911D20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04905E-D930-4552-91F0-EA33E7A91972}" type="slidenum">
              <a:t>‹#›</a:t>
            </a:fld>
            <a:endParaRPr lang="en-IE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95951C56-959F-5D87-24D4-9F0DDFA403DF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D966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72D383EC-611F-B8D6-8310-D3CE1E0DCCD2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D966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FFD966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9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EEED-9BC1-94F9-73BD-859FEEAC69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BBD56-1D61-B0B9-D47C-EFC9C0429D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D709E-F933-B8F9-3A1B-4A2D8F88B6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BC5EFC-21CA-4121-B204-F82B0E6CAFA2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B0544-25F3-CD5F-71D8-7C2ADD0665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7F44D-6D07-759F-90C7-474A30AB10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870A61-CEC0-4BD6-9B5B-A96C5BCFDD5C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064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DEC8-4A12-28C0-DE1A-ACDA8063B1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B43F84C-4D85-14D2-9A3F-8DF322679F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F66CE3E-508D-DF0D-CCEB-BA9C03A678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BB9514-1A51-6FBD-0577-7EFD52C6ED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DA253F-288F-4E2C-8271-D9379DF6E675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37975F-733F-84B1-0E9C-A365308201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F7A9EB-E002-2DB2-997A-6503D50BCA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800558-2C10-4A52-8150-62BB934E380B}" type="slidenum">
              <a:t>‹#›</a:t>
            </a:fld>
            <a:endParaRPr lang="en-IE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DBAB1D86-58D9-F8A9-4C57-C9B85925B8F6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D966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B6509B21-8B6F-DAD2-90E2-9DD05C84BF6F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D966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46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4E14-0C20-B3ED-CCC9-098C81C94D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CD4C44D-F768-5CC0-4087-6CA2E138DD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B25DF1-EFA7-DA5A-6A86-460B67F088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AA796A-6F2A-9F8F-2E7C-822992217E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A53DB-D979-47F1-A745-A4EF9C72D085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42363-85E4-0782-464B-208981EAB2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617F7D-EED2-274E-CCCE-133130AC3C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E35759-F9B9-4D0B-B755-E7BB1EE127BA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417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FFA8-BE51-764E-58E9-A51300E73C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02D6E-0461-E012-B481-0BF390831F1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588F7-401C-DD97-F5BD-612D2653B7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DE7129-9BF7-433E-8976-CE5CC41D144D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27D4D-6616-47FD-C844-35CD4FC32F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65A00-7CFA-2FBC-284F-A4CAC2C66F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988FDD-35A7-44D7-8DDA-0E039002D7C8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987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07D76-A5AE-DA9B-1B9C-495A3991332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47878-B9DF-8F8E-89D7-834A9CCB5B3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08B1-2DA3-96CD-E50F-0E319DF68B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A20986-ED55-430B-97A2-6BD688AE2CD8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BEB5B-27EA-CBEF-7438-4DD96C82B3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10D7F-5BD7-1AEF-EC1E-C956752898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F395AF-20E8-495F-99AD-3E6E04F4716F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562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0D19-8293-E297-52AB-CAD8F07588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DEA4-377D-E301-1D42-F9174C2C52F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71994-E38E-403F-4B8B-BF1BA54C5D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BB8C32-62E7-41AB-84DE-C691D9E31215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7787-9E2F-FC05-02D3-1190F7637D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D46C-C7A9-CA0D-F811-72DB4E62CC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B273A9-849A-46AF-94D5-9EC9AFD05453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02504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2553-E31B-EF76-3D78-9112A0C9E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87BB2-C01D-0566-6978-50985DE06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C7C0C-C968-FB6A-483A-A0FC0E9057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F7062-0FA9-4E14-A6C2-CE6602536B13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10926-67CC-E9CA-2826-AA6ED92A27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87EC-4571-2B5E-9BA2-58D958521D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EBA136-E2E2-4D39-B0D3-A341731E131A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665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D904-592D-C7A5-EA5E-0DFEAF0CA9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9F21-78E6-3088-C4A7-2CB1936623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8EFEB-3D56-3FDB-10F5-C7820DB96B9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35D9F-5C18-778E-59B5-4B33993573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973FC-D9B6-4C89-BFE2-3018C606A4EB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41088-7A2F-DB5E-7F0E-7480F94A6F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ABF64-C46D-9236-C919-F407F550DE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2CA69C-EB58-4B56-BF21-41FB45D698A4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803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B0C7-0D87-459C-9064-B886522DC32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E43A1-3884-4BB7-08C9-CBCFEA3A1E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C19F1-7753-D9F4-8C7A-F75859DC6D5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706F33-7701-3C1E-13FC-A41AEE63DD3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7F0E1-6F89-D6F9-1C0A-123C329A938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93B25-5B77-E470-0BCE-4057D1E9BA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DA1E13-3BD4-442C-A6E3-465405021AE0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7AFF4-4B24-415D-012F-51AAC8BA9F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B43B6-C75F-02A4-0AC2-FBBB3D0AD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0CEEFA-F1A7-40F4-9BA6-8BC4BFA58FC9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231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F258-DA27-B544-01EF-56E3077BE0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E3D3A-F46D-9FB1-1734-AD907C4085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8C22EF-2D3C-459D-8986-0B7BEDE9EC2D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94370-74EB-5D00-D000-76462C0E07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76870-F504-6AB6-304C-DE58FDD19F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E0CAA-8B30-428F-B113-6689E7466FAC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561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5E898F-233F-668A-93D0-1E55382E64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32CAFB-9FD7-4A70-9DFA-92D358300895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B851D-E6E4-3A4E-60AA-9204033057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2A6EB-AC5F-3B93-D3E7-DFE48AA4F9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F0A246-5437-4CAF-AFBC-A41E16606119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149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0DE0-7AE9-9EEB-3B59-FB2E04D467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5EE1F-A1F3-5277-9E12-CDBA8A15E1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80B89-B64A-217C-F02F-24F9D54FA2B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C2C5F-33AD-B983-C6C6-B857095906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C6864F-BE04-40AB-AE7D-8261A3DE3A33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6CACD-31BB-B310-BC4B-A7AE72FA5A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10059-0E3D-7C79-96B9-4054E90A86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BE7447-38F0-48C8-97F1-F6A89303B2D6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193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8466-0E13-B299-B9CC-D06226D90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EFA5D-9C2A-0581-DC9F-64B08928159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149F0-E4AD-15D4-C79B-480765E3AF9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37FF1-F1DD-9D91-D9EE-5AB97B20EC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88E39-6AD8-4F49-BCBE-3852FBED14A5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F0ACB-2962-6893-3CDF-11DEF64123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88E92-F327-996A-A34A-EE3A52453C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C9A073-4DC7-42E2-8804-66EA99739663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3AC01BC8-E3CB-77B3-4D76-D68F16A21A4F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CDD6F65A-E115-F57B-2C9A-C9D5D25452F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9689F101-5B01-C997-52D2-8A34819535E7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766A51DF-901C-B08C-5117-4B1118DD51E2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E077D693-E43F-35F0-E431-1225CF4C5FFB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61BB44DD-A6AE-B474-EFC3-243E5B5789C9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D28CD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D0684BE8-0FC0-FF77-6634-33DB66742496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E1E9A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7A53B4D4-C558-4196-AE2E-0B85B5B2EC93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966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88243329-1115-A224-69A0-9759E5025C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D9686361-7F57-112E-486E-0C5E5D69B29F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FFC000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F720B9A6-6F40-39DA-8A85-15A915A78B35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270"/>
                <a:gd name="f9" fmla="+- 0 0 -180"/>
                <a:gd name="f10" fmla="+- 0 0 -90"/>
                <a:gd name="f11" fmla="abs f3"/>
                <a:gd name="f12" fmla="abs f4"/>
                <a:gd name="f13" fmla="abs f5"/>
                <a:gd name="f14" fmla="*/ f7 f0 1"/>
                <a:gd name="f15" fmla="*/ f8 f0 1"/>
                <a:gd name="f16" fmla="*/ f9 f0 1"/>
                <a:gd name="f17" fmla="*/ f10 f0 1"/>
                <a:gd name="f18" fmla="?: f11 f3 1"/>
                <a:gd name="f19" fmla="?: f12 f4 1"/>
                <a:gd name="f20" fmla="?: f13 f5 1"/>
                <a:gd name="f21" fmla="*/ f14 1 f2"/>
                <a:gd name="f22" fmla="*/ f15 1 f2"/>
                <a:gd name="f23" fmla="*/ f16 1 f2"/>
                <a:gd name="f24" fmla="*/ f17 1 f2"/>
                <a:gd name="f25" fmla="*/ f18 1 21600"/>
                <a:gd name="f26" fmla="*/ f19 1 21600"/>
                <a:gd name="f27" fmla="*/ 21600 f18 1"/>
                <a:gd name="f28" fmla="*/ 21600 f19 1"/>
                <a:gd name="f29" fmla="+- f21 0 f1"/>
                <a:gd name="f30" fmla="+- f22 0 f1"/>
                <a:gd name="f31" fmla="+- f23 0 f1"/>
                <a:gd name="f32" fmla="+- f24 0 f1"/>
                <a:gd name="f33" fmla="min f26 f25"/>
                <a:gd name="f34" fmla="*/ f27 1 f20"/>
                <a:gd name="f35" fmla="*/ f28 1 f20"/>
                <a:gd name="f36" fmla="val f34"/>
                <a:gd name="f37" fmla="val f35"/>
                <a:gd name="f38" fmla="*/ f6 f33 1"/>
                <a:gd name="f39" fmla="+- f37 0 f6"/>
                <a:gd name="f40" fmla="+- f36 0 f6"/>
                <a:gd name="f41" fmla="*/ f37 f33 1"/>
                <a:gd name="f42" fmla="*/ f36 f33 1"/>
                <a:gd name="f43" fmla="*/ f39 1 2"/>
                <a:gd name="f44" fmla="*/ f40 1 2"/>
                <a:gd name="f45" fmla="*/ f40 f6 1"/>
                <a:gd name="f46" fmla="+- f6 f43 0"/>
                <a:gd name="f47" fmla="*/ f45 1 200000"/>
                <a:gd name="f48" fmla="*/ f45 1 100000"/>
                <a:gd name="f49" fmla="+- f47 f44 0"/>
                <a:gd name="f50" fmla="*/ f47 f33 1"/>
                <a:gd name="f51" fmla="*/ f46 f33 1"/>
                <a:gd name="f52" fmla="*/ f48 f33 1"/>
                <a:gd name="f53" fmla="*/ f4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38"/>
                </a:cxn>
                <a:cxn ang="f30">
                  <a:pos x="f50" y="f51"/>
                </a:cxn>
                <a:cxn ang="f31">
                  <a:pos x="f38" y="f41"/>
                </a:cxn>
                <a:cxn ang="f31">
                  <a:pos x="f52" y="f41"/>
                </a:cxn>
                <a:cxn ang="f31">
                  <a:pos x="f42" y="f41"/>
                </a:cxn>
                <a:cxn ang="f32">
                  <a:pos x="f53" y="f51"/>
                </a:cxn>
              </a:cxnLst>
              <a:rect l="f50" t="f51" r="f53" b="f41"/>
              <a:pathLst>
                <a:path>
                  <a:moveTo>
                    <a:pt x="f38" y="f41"/>
                  </a:moveTo>
                  <a:lnTo>
                    <a:pt x="f52" y="f38"/>
                  </a:lnTo>
                  <a:lnTo>
                    <a:pt x="f42" y="f41"/>
                  </a:lnTo>
                  <a:close/>
                </a:path>
              </a:pathLst>
            </a:custGeom>
            <a:solidFill>
              <a:srgbClr val="FFC000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686108-456F-D9E5-97E0-A216D6CE04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3B2C82-2115-462B-2A7A-5DFF984F0B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E6CDC4B-35D8-A476-86D8-0C7C0EDB7BA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9081CC1B-705A-44CD-83D1-13B4AB2FC6DD}" type="datetime1">
              <a:rPr lang="en-IE"/>
              <a:pPr lvl="0"/>
              <a:t>26/11/2024</a:t>
            </a:fld>
            <a:endParaRPr lang="en-I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9B9D588-30A3-E6B9-B735-7FF2C936025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en-I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48C0D08-9CB5-F1B2-254C-65A014EA0C9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900" b="0" i="0" u="none" strike="noStrike" kern="1200" cap="none" spc="0" baseline="0">
                <a:solidFill>
                  <a:srgbClr val="FFC000"/>
                </a:solidFill>
                <a:uFillTx/>
                <a:latin typeface="Trebuchet MS"/>
              </a:defRPr>
            </a:lvl1pPr>
          </a:lstStyle>
          <a:p>
            <a:pPr lvl="0"/>
            <a:fld id="{53FCE8CC-F8E6-4B10-82D8-95B245737841}" type="slidenum"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FFC000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FFC000"/>
        </a:buClr>
        <a:buSzPct val="80000"/>
        <a:buFont typeface="Wingdings 3"/>
        <a:buChar char="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FFC000"/>
        </a:buClr>
        <a:buSzPct val="80000"/>
        <a:buFont typeface="Wingdings 3"/>
        <a:buChar char="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FFC000"/>
        </a:buClr>
        <a:buSzPct val="80000"/>
        <a:buFont typeface="Wingdings 3"/>
        <a:buChar char="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FFC000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FFC000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1F6564B-A074-B90E-D1B2-D81C84192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280A6D54-CA68-4F4D-664F-33CE48EE9541}"/>
              </a:ext>
            </a:extLst>
          </p:cNvPr>
          <p:cNvGrpSpPr/>
          <p:nvPr/>
        </p:nvGrpSpPr>
        <p:grpSpPr>
          <a:xfrm>
            <a:off x="4267230" y="-8467"/>
            <a:ext cx="4763558" cy="6866467"/>
            <a:chOff x="4267230" y="-8467"/>
            <a:chExt cx="4763558" cy="6866467"/>
          </a:xfrm>
        </p:grpSpPr>
        <p:cxnSp>
          <p:nvCxnSpPr>
            <p:cNvPr id="4" name="Straight Connector 10">
              <a:extLst>
                <a:ext uri="{FF2B5EF4-FFF2-40B4-BE49-F238E27FC236}">
                  <a16:creationId xmlns:a16="http://schemas.microsoft.com/office/drawing/2014/main" id="{9DDBBB6C-248E-7BD1-8FAC-BE9B09167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5648358" y="0"/>
              <a:ext cx="1219197" cy="6858000"/>
            </a:xfrm>
            <a:prstGeom prst="straightConnector1">
              <a:avLst/>
            </a:prstGeom>
            <a:noFill/>
            <a:ln w="9528" cap="rnd">
              <a:solidFill>
                <a:srgbClr val="BF9000"/>
              </a:solidFill>
              <a:prstDash val="solid"/>
              <a:miter/>
            </a:ln>
          </p:spPr>
        </p:cxnSp>
        <p:cxnSp>
          <p:nvCxnSpPr>
            <p:cNvPr id="5" name="Straight Connector 11">
              <a:extLst>
                <a:ext uri="{FF2B5EF4-FFF2-40B4-BE49-F238E27FC236}">
                  <a16:creationId xmlns:a16="http://schemas.microsoft.com/office/drawing/2014/main" id="{F8089CC0-9B9D-5113-93CB-9D4503F7A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4267230" y="3681410"/>
              <a:ext cx="4763558" cy="3176590"/>
            </a:xfrm>
            <a:prstGeom prst="straightConnector1">
              <a:avLst/>
            </a:prstGeom>
            <a:noFill/>
            <a:ln w="9528" cap="rnd">
              <a:solidFill>
                <a:srgbClr val="7F7F7F">
                  <a:alpha val="80000"/>
                </a:srgbClr>
              </a:solidFill>
              <a:prstDash val="solid"/>
              <a:miter/>
            </a:ln>
          </p:spPr>
        </p:cxn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62CE218B-522C-9E85-9E67-0BF99AA9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58821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endParaRPr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F467B50D-8986-BAC1-423C-6D696E1B2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8078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endParaRPr>
            </a:p>
          </p:txBody>
        </p:sp>
        <p:sp>
          <p:nvSpPr>
            <p:cNvPr id="8" name="Isosceles Triangle 14">
              <a:extLst>
                <a:ext uri="{FF2B5EF4-FFF2-40B4-BE49-F238E27FC236}">
                  <a16:creationId xmlns:a16="http://schemas.microsoft.com/office/drawing/2014/main" id="{9343A9E6-7DE3-3934-ED58-F9FC35A44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09675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7D28CD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D3A9C257-0A6E-8BB8-ED75-26777EB73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1184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E1E9A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endParaRPr>
            </a:p>
          </p:txBody>
        </p:sp>
        <p:sp>
          <p:nvSpPr>
            <p:cNvPr id="10" name="Isosceles Triangle 16">
              <a:extLst>
                <a:ext uri="{FF2B5EF4-FFF2-40B4-BE49-F238E27FC236}">
                  <a16:creationId xmlns:a16="http://schemas.microsoft.com/office/drawing/2014/main" id="{ED98580F-A257-C369-2E23-66CE6B1F3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64900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FFC000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IE" sz="1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22A1DD0-36A0-F886-736A-503459D0E40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3228" y="1162897"/>
            <a:ext cx="6236207" cy="4523737"/>
          </a:xfrm>
        </p:spPr>
        <p:txBody>
          <a:bodyPr anchor="ctr">
            <a:normAutofit/>
          </a:bodyPr>
          <a:lstStyle/>
          <a:p>
            <a:pPr lvl="0" algn="l"/>
            <a:r>
              <a:rPr lang="en-IE" sz="4000"/>
              <a:t>Wexford County Council Agent Information Day </a:t>
            </a:r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8B878A20-18B8-F4BC-8351-59DFE159F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7136498" y="-8467"/>
            <a:ext cx="5074929" cy="68664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74930"/>
              <a:gd name="f7" fmla="val 6858000"/>
              <a:gd name="f8" fmla="val 1249825"/>
              <a:gd name="f9" fmla="val 8457"/>
              <a:gd name="f10" fmla="val 1109383"/>
              <a:gd name="f11" fmla="+- 0 0 -90"/>
              <a:gd name="f12" fmla="*/ f3 1 5074930"/>
              <a:gd name="f13" fmla="*/ f4 1 6858000"/>
              <a:gd name="f14" fmla="+- f7 0 f5"/>
              <a:gd name="f15" fmla="+- f6 0 f5"/>
              <a:gd name="f16" fmla="*/ f11 f0 1"/>
              <a:gd name="f17" fmla="*/ f15 1 5074930"/>
              <a:gd name="f18" fmla="*/ f14 1 6858000"/>
              <a:gd name="f19" fmla="*/ 0 f15 1"/>
              <a:gd name="f20" fmla="*/ 0 f14 1"/>
              <a:gd name="f21" fmla="*/ 1249825 f15 1"/>
              <a:gd name="f22" fmla="*/ 8457 f14 1"/>
              <a:gd name="f23" fmla="*/ 5074930 f15 1"/>
              <a:gd name="f24" fmla="*/ 6858000 f14 1"/>
              <a:gd name="f25" fmla="*/ 1109383 f15 1"/>
              <a:gd name="f26" fmla="*/ f16 1 f2"/>
              <a:gd name="f27" fmla="*/ f19 1 5074930"/>
              <a:gd name="f28" fmla="*/ f20 1 6858000"/>
              <a:gd name="f29" fmla="*/ f21 1 5074930"/>
              <a:gd name="f30" fmla="*/ f22 1 6858000"/>
              <a:gd name="f31" fmla="*/ f23 1 5074930"/>
              <a:gd name="f32" fmla="*/ f24 1 6858000"/>
              <a:gd name="f33" fmla="*/ f25 1 5074930"/>
              <a:gd name="f34" fmla="*/ f5 1 f17"/>
              <a:gd name="f35" fmla="*/ f6 1 f17"/>
              <a:gd name="f36" fmla="*/ f5 1 f18"/>
              <a:gd name="f37" fmla="*/ f7 1 f18"/>
              <a:gd name="f38" fmla="+- f26 0 f1"/>
              <a:gd name="f39" fmla="*/ f27 1 f17"/>
              <a:gd name="f40" fmla="*/ f28 1 f18"/>
              <a:gd name="f41" fmla="*/ f29 1 f17"/>
              <a:gd name="f42" fmla="*/ f30 1 f18"/>
              <a:gd name="f43" fmla="*/ f31 1 f17"/>
              <a:gd name="f44" fmla="*/ f32 1 f18"/>
              <a:gd name="f45" fmla="*/ f33 1 f17"/>
              <a:gd name="f46" fmla="*/ f34 f12 1"/>
              <a:gd name="f47" fmla="*/ f35 f12 1"/>
              <a:gd name="f48" fmla="*/ f37 f13 1"/>
              <a:gd name="f49" fmla="*/ f36 f13 1"/>
              <a:gd name="f50" fmla="*/ f39 f12 1"/>
              <a:gd name="f51" fmla="*/ f40 f13 1"/>
              <a:gd name="f52" fmla="*/ f41 f12 1"/>
              <a:gd name="f53" fmla="*/ f42 f13 1"/>
              <a:gd name="f54" fmla="*/ f43 f12 1"/>
              <a:gd name="f55" fmla="*/ f44 f13 1"/>
              <a:gd name="f56" fmla="*/ f4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0" y="f51"/>
              </a:cxn>
              <a:cxn ang="f38">
                <a:pos x="f52" y="f51"/>
              </a:cxn>
              <a:cxn ang="f38">
                <a:pos x="f52" y="f53"/>
              </a:cxn>
              <a:cxn ang="f38">
                <a:pos x="f54" y="f53"/>
              </a:cxn>
              <a:cxn ang="f38">
                <a:pos x="f54" y="f55"/>
              </a:cxn>
              <a:cxn ang="f38">
                <a:pos x="f52" y="f55"/>
              </a:cxn>
              <a:cxn ang="f38">
                <a:pos x="f56" y="f55"/>
              </a:cxn>
            </a:cxnLst>
            <a:rect l="f46" t="f49" r="f47" b="f48"/>
            <a:pathLst>
              <a:path w="5074930" h="6858000">
                <a:moveTo>
                  <a:pt x="f5" y="f5"/>
                </a:moveTo>
                <a:lnTo>
                  <a:pt x="f8" y="f5"/>
                </a:lnTo>
                <a:lnTo>
                  <a:pt x="f8" y="f9"/>
                </a:lnTo>
                <a:lnTo>
                  <a:pt x="f6" y="f9"/>
                </a:lnTo>
                <a:lnTo>
                  <a:pt x="f6" y="f7"/>
                </a:lnTo>
                <a:lnTo>
                  <a:pt x="f8" y="f7"/>
                </a:lnTo>
                <a:lnTo>
                  <a:pt x="f10" y="f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22DE536-567C-ECDD-C125-FC05FF0B34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42027" y="2671364"/>
            <a:ext cx="3662418" cy="1837002"/>
          </a:xfrm>
        </p:spPr>
        <p:txBody>
          <a:bodyPr anchor="ctr">
            <a:noAutofit/>
          </a:bodyPr>
          <a:lstStyle/>
          <a:p>
            <a:pPr lvl="0" algn="l"/>
            <a:r>
              <a:rPr lang="en-US" sz="4000">
                <a:solidFill>
                  <a:srgbClr val="000000"/>
                </a:solidFill>
              </a:rPr>
              <a:t>Construction Product Regulations 2023</a:t>
            </a:r>
            <a:endParaRPr lang="en-IE"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FE47-D05E-B8DF-91F9-3717BBB3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Lintels…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29D8-211E-968C-EF0D-B7A619B7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297859"/>
            <a:ext cx="8596667" cy="4743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dirty="0"/>
              <a:t>Manufacturer’s Instructions……</a:t>
            </a:r>
          </a:p>
          <a:p>
            <a:endParaRPr lang="en-IE" dirty="0"/>
          </a:p>
        </p:txBody>
      </p:sp>
      <p:pic>
        <p:nvPicPr>
          <p:cNvPr id="5" name="Picture 4" descr="A close-up of a wall&#10;&#10;Description automatically generated">
            <a:extLst>
              <a:ext uri="{FF2B5EF4-FFF2-40B4-BE49-F238E27FC236}">
                <a16:creationId xmlns:a16="http://schemas.microsoft.com/office/drawing/2014/main" id="{C639EF4F-6A9B-6CA0-3D8C-D114A9476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0" y="1930398"/>
            <a:ext cx="2883557" cy="4637296"/>
          </a:xfrm>
          <a:prstGeom prst="rect">
            <a:avLst/>
          </a:prstGeom>
        </p:spPr>
      </p:pic>
      <p:pic>
        <p:nvPicPr>
          <p:cNvPr id="7" name="Picture 6" descr="A close-up of a diagram&#10;&#10;Description automatically generated">
            <a:extLst>
              <a:ext uri="{FF2B5EF4-FFF2-40B4-BE49-F238E27FC236}">
                <a16:creationId xmlns:a16="http://schemas.microsoft.com/office/drawing/2014/main" id="{2AD03D34-8E4B-EAA5-527B-A93401C11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68" y="1225102"/>
            <a:ext cx="4854361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FE47-D05E-B8DF-91F9-3717BBB3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Lintels…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29D8-211E-968C-EF0D-B7A619B7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74839"/>
            <a:ext cx="8596667" cy="45665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dirty="0"/>
              <a:t>Intended Use……</a:t>
            </a:r>
          </a:p>
          <a:p>
            <a:endParaRPr lang="en-IE" dirty="0"/>
          </a:p>
        </p:txBody>
      </p:sp>
      <p:pic>
        <p:nvPicPr>
          <p:cNvPr id="5" name="Picture 4" descr="A close-up of a brick wall&#10;&#10;Description automatically generated">
            <a:extLst>
              <a:ext uri="{FF2B5EF4-FFF2-40B4-BE49-F238E27FC236}">
                <a16:creationId xmlns:a16="http://schemas.microsoft.com/office/drawing/2014/main" id="{98968F10-5EF8-4192-67E9-DB45D31BD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7" y="2206073"/>
            <a:ext cx="8859475" cy="35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6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FE47-D05E-B8DF-91F9-3717BBB3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Damp Proof Membranes &amp; Radon Barriers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720E26-8312-6E71-D9C6-D72E4785E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1" y="1681316"/>
            <a:ext cx="4185620" cy="550607"/>
          </a:xfrm>
        </p:spPr>
        <p:txBody>
          <a:bodyPr/>
          <a:lstStyle/>
          <a:p>
            <a:r>
              <a:rPr lang="en-IE" dirty="0"/>
              <a:t>DPMs - CE Marking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B8C8F0-3C0E-EB01-C90A-3A15A59A48A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088379" y="1681317"/>
            <a:ext cx="4185620" cy="550606"/>
          </a:xfrm>
        </p:spPr>
        <p:txBody>
          <a:bodyPr/>
          <a:lstStyle/>
          <a:p>
            <a:r>
              <a:rPr lang="en-IE" dirty="0"/>
              <a:t>Radon Barriers - IBA Certs</a:t>
            </a:r>
          </a:p>
        </p:txBody>
      </p:sp>
      <p:pic>
        <p:nvPicPr>
          <p:cNvPr id="14" name="Content Placeholder 13" descr="A document with text on it&#10;&#10;Description automatically generated">
            <a:extLst>
              <a:ext uri="{FF2B5EF4-FFF2-40B4-BE49-F238E27FC236}">
                <a16:creationId xmlns:a16="http://schemas.microsoft.com/office/drawing/2014/main" id="{8A6864A5-0012-6CE8-FA97-E2B6E795CDD3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99" y="2736850"/>
            <a:ext cx="3624002" cy="3305175"/>
          </a:xfrm>
        </p:spPr>
      </p:pic>
      <p:pic>
        <p:nvPicPr>
          <p:cNvPr id="6" name="Content Placeholder 5" descr="A close-up of a wall&#10;&#10;Description automatically generated">
            <a:extLst>
              <a:ext uri="{FF2B5EF4-FFF2-40B4-BE49-F238E27FC236}">
                <a16:creationId xmlns:a16="http://schemas.microsoft.com/office/drawing/2014/main" id="{5070B9B4-FF60-1D51-7B9A-4D5FF5DC7015}"/>
              </a:ext>
            </a:extLst>
          </p:cNvPr>
          <p:cNvPicPr>
            <a:picLocks noGrp="1" noChangeAspect="1"/>
          </p:cNvPicPr>
          <p:nvPr>
            <p:ph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82" y="2736850"/>
            <a:ext cx="3037549" cy="3305175"/>
          </a:xfrm>
        </p:spPr>
      </p:pic>
    </p:spTree>
    <p:extLst>
      <p:ext uri="{BB962C8B-B14F-4D97-AF65-F5344CB8AC3E}">
        <p14:creationId xmlns:p14="http://schemas.microsoft.com/office/powerpoint/2010/main" val="116587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A157-2FC8-A874-8138-2832BEF4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Market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A4A37-8928-035D-7F3D-B70E478C6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46504"/>
            <a:ext cx="8596667" cy="429485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E" dirty="0"/>
              <a:t>Authorised Officers</a:t>
            </a:r>
          </a:p>
          <a:p>
            <a:pPr>
              <a:lnSpc>
                <a:spcPct val="200000"/>
              </a:lnSpc>
            </a:pPr>
            <a:r>
              <a:rPr lang="en-IE" dirty="0"/>
              <a:t>Inspections take Samples</a:t>
            </a:r>
          </a:p>
          <a:p>
            <a:pPr>
              <a:lnSpc>
                <a:spcPct val="200000"/>
              </a:lnSpc>
            </a:pPr>
            <a:r>
              <a:rPr lang="en-IE" dirty="0"/>
              <a:t>Notices &amp; Corrective Actions</a:t>
            </a:r>
          </a:p>
          <a:p>
            <a:pPr>
              <a:lnSpc>
                <a:spcPct val="200000"/>
              </a:lnSpc>
            </a:pPr>
            <a:r>
              <a:rPr lang="en-IE" dirty="0"/>
              <a:t>Product Recalls by Ministerial Order</a:t>
            </a:r>
          </a:p>
          <a:p>
            <a:pPr>
              <a:lnSpc>
                <a:spcPct val="200000"/>
              </a:lnSpc>
            </a:pPr>
            <a:r>
              <a:rPr lang="en-IE" dirty="0"/>
              <a:t>Offences &amp; Penalties</a:t>
            </a:r>
          </a:p>
          <a:p>
            <a:endParaRPr lang="en-IE" dirty="0"/>
          </a:p>
        </p:txBody>
      </p:sp>
      <p:pic>
        <p:nvPicPr>
          <p:cNvPr id="5" name="Picture 4" descr="A gavel with a gold handle&#10;&#10;Description automatically generated">
            <a:extLst>
              <a:ext uri="{FF2B5EF4-FFF2-40B4-BE49-F238E27FC236}">
                <a16:creationId xmlns:a16="http://schemas.microsoft.com/office/drawing/2014/main" id="{63A80963-2093-7AC5-D2F4-B8C967900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63" y="1930398"/>
            <a:ext cx="4427604" cy="22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0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EDDA-31F4-E562-CBE0-78792FC695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917445"/>
          </a:xfrm>
        </p:spPr>
        <p:txBody>
          <a:bodyPr/>
          <a:lstStyle/>
          <a:p>
            <a:pPr lvl="0"/>
            <a:r>
              <a:rPr lang="en-IE" dirty="0"/>
              <a:t>Brexit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633A-664B-4C6F-45E1-84CBEE1D82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435608"/>
            <a:ext cx="5536655" cy="4605750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en-US" dirty="0"/>
              <a:t>UK Notified Bodies are no longer EU Notified Bodies</a:t>
            </a:r>
          </a:p>
          <a:p>
            <a:pPr lvl="0">
              <a:lnSpc>
                <a:spcPct val="200000"/>
              </a:lnSpc>
            </a:pPr>
            <a:r>
              <a:rPr lang="en-US" dirty="0"/>
              <a:t>UK Manufacturers need an EU-27 ‘notified body’ - BRE now in Ireland</a:t>
            </a:r>
          </a:p>
          <a:p>
            <a:pPr lvl="0">
              <a:lnSpc>
                <a:spcPct val="200000"/>
              </a:lnSpc>
            </a:pPr>
            <a:r>
              <a:rPr lang="en-IE" dirty="0"/>
              <a:t>Validity of British Board of </a:t>
            </a:r>
            <a:r>
              <a:rPr lang="en-IE" dirty="0" err="1"/>
              <a:t>Agrement</a:t>
            </a:r>
            <a:r>
              <a:rPr lang="en-IE" dirty="0"/>
              <a:t> Certificates (BBA Certs)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BBBF68CD-6025-9D1D-F395-5A784C205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03" y="3532474"/>
            <a:ext cx="2016961" cy="2138281"/>
          </a:xfrm>
          <a:prstGeom prst="rect">
            <a:avLst/>
          </a:prstGeom>
        </p:spPr>
      </p:pic>
      <p:pic>
        <p:nvPicPr>
          <p:cNvPr id="10" name="Picture 9" descr="A white sign with black text and a crown&#10;&#10;Description automatically generated">
            <a:extLst>
              <a:ext uri="{FF2B5EF4-FFF2-40B4-BE49-F238E27FC236}">
                <a16:creationId xmlns:a16="http://schemas.microsoft.com/office/drawing/2014/main" id="{12247E9E-D785-F2A2-57C3-E2DCC33B5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03" y="862566"/>
            <a:ext cx="1656580" cy="21382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669D-C9C4-7877-EC02-B3D27DFC8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036" y="199605"/>
            <a:ext cx="8596667" cy="792550"/>
          </a:xfrm>
        </p:spPr>
        <p:txBody>
          <a:bodyPr/>
          <a:lstStyle/>
          <a:p>
            <a:pPr lvl="0"/>
            <a:r>
              <a:rPr lang="en-IE" dirty="0"/>
              <a:t>Irish Building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F0D4-F2B3-C987-444F-05638A8BC7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950409"/>
            <a:ext cx="4184038" cy="2245373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en-IE" dirty="0"/>
              <a:t>CE Marked, ETA (National Annexes) or IBA through NSAI</a:t>
            </a:r>
          </a:p>
          <a:p>
            <a:pPr>
              <a:lnSpc>
                <a:spcPct val="250000"/>
              </a:lnSpc>
            </a:pPr>
            <a:r>
              <a:rPr lang="en-IE" dirty="0"/>
              <a:t>Performance in Use  </a:t>
            </a:r>
          </a:p>
          <a:p>
            <a:pPr lvl="0"/>
            <a:endParaRPr lang="en-I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38A4F5-0082-4DE3-8932-A8D1CEFB3DFE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3802212"/>
            <a:ext cx="1734615" cy="2434884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en-IE" dirty="0"/>
              <a:t>Design Life  </a:t>
            </a:r>
          </a:p>
          <a:p>
            <a:endParaRPr lang="en-IE" dirty="0"/>
          </a:p>
        </p:txBody>
      </p:sp>
      <p:pic>
        <p:nvPicPr>
          <p:cNvPr id="5" name="Picture 4" descr="A pink and white cover&#10;&#10;Description automatically generated">
            <a:extLst>
              <a:ext uri="{FF2B5EF4-FFF2-40B4-BE49-F238E27FC236}">
                <a16:creationId xmlns:a16="http://schemas.microsoft.com/office/drawing/2014/main" id="{1463AEFE-8C79-1C7F-B5B7-8C901C9B5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773956"/>
            <a:ext cx="1911871" cy="2640025"/>
          </a:xfrm>
          <a:prstGeom prst="rect">
            <a:avLst/>
          </a:prstGeom>
        </p:spPr>
      </p:pic>
      <p:pic>
        <p:nvPicPr>
          <p:cNvPr id="6" name="Picture 5" descr="A yellow and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F75B93BA-6F1F-9F8D-DC8C-3076CAE8B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05" y="3759995"/>
            <a:ext cx="1879648" cy="2580028"/>
          </a:xfrm>
          <a:prstGeom prst="rect">
            <a:avLst/>
          </a:prstGeom>
        </p:spPr>
      </p:pic>
      <p:pic>
        <p:nvPicPr>
          <p:cNvPr id="8" name="Picture 7" descr="A close-up of a card&#10;&#10;Description automatically generated">
            <a:extLst>
              <a:ext uri="{FF2B5EF4-FFF2-40B4-BE49-F238E27FC236}">
                <a16:creationId xmlns:a16="http://schemas.microsoft.com/office/drawing/2014/main" id="{7F3BBB37-C275-2BDF-E475-151BD9CAF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05" y="3504387"/>
            <a:ext cx="3024561" cy="1320795"/>
          </a:xfrm>
          <a:prstGeom prst="rect">
            <a:avLst/>
          </a:prstGeom>
        </p:spPr>
      </p:pic>
      <p:pic>
        <p:nvPicPr>
          <p:cNvPr id="11" name="Picture 10" descr="A white sheet with black text&#10;&#10;Description automatically generated">
            <a:extLst>
              <a:ext uri="{FF2B5EF4-FFF2-40B4-BE49-F238E27FC236}">
                <a16:creationId xmlns:a16="http://schemas.microsoft.com/office/drawing/2014/main" id="{DBADDC6D-9DEC-1B99-4089-85E0C254F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8" y="3429000"/>
            <a:ext cx="4184038" cy="16210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E66752-80E3-6CAF-134B-2F8A0BF837D1}"/>
                  </a:ext>
                </a:extLst>
              </p14:cNvPr>
              <p14:cNvContentPartPr/>
              <p14:nvPr/>
            </p14:nvContentPartPr>
            <p14:xfrm>
              <a:off x="8571069" y="4876873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E66752-80E3-6CAF-134B-2F8A0BF837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64949" y="487075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loud 13">
            <a:extLst>
              <a:ext uri="{FF2B5EF4-FFF2-40B4-BE49-F238E27FC236}">
                <a16:creationId xmlns:a16="http://schemas.microsoft.com/office/drawing/2014/main" id="{4495D5D3-3FAC-3EEB-1A0E-BE2D1C0C6E4C}"/>
              </a:ext>
            </a:extLst>
          </p:cNvPr>
          <p:cNvSpPr/>
          <p:nvPr/>
        </p:nvSpPr>
        <p:spPr>
          <a:xfrm>
            <a:off x="7608280" y="4243104"/>
            <a:ext cx="4180078" cy="200119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02B038E6-C4C5-5116-82CF-8D06A76D7BBD}"/>
              </a:ext>
            </a:extLst>
          </p:cNvPr>
          <p:cNvSpPr/>
          <p:nvPr/>
        </p:nvSpPr>
        <p:spPr>
          <a:xfrm>
            <a:off x="4235391" y="4221216"/>
            <a:ext cx="3290275" cy="70134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16" descr="A close-up of a company's guide to building materials&#10;&#10;Description automatically generated">
            <a:extLst>
              <a:ext uri="{FF2B5EF4-FFF2-40B4-BE49-F238E27FC236}">
                <a16:creationId xmlns:a16="http://schemas.microsoft.com/office/drawing/2014/main" id="{C34927DA-8531-C2F4-2FE0-676F76487B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45" y="5072630"/>
            <a:ext cx="2372710" cy="12673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3AB4-B349-B8EA-DB6C-67C1F93A59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Modern Methods of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29A56-DBBB-36C2-D34F-18F0475F8A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85925"/>
            <a:ext cx="8596667" cy="4355433"/>
          </a:xfrm>
        </p:spPr>
        <p:txBody>
          <a:bodyPr/>
          <a:lstStyle/>
          <a:p>
            <a:r>
              <a:rPr lang="en-IE" dirty="0"/>
              <a:t>NSAI Certification</a:t>
            </a:r>
          </a:p>
          <a:p>
            <a:pPr lvl="2"/>
            <a:r>
              <a:rPr lang="en-IE" dirty="0"/>
              <a:t>Insulated Concrete Formwork (ICF)</a:t>
            </a:r>
          </a:p>
          <a:p>
            <a:pPr lvl="2"/>
            <a:r>
              <a:rPr lang="en-IE" dirty="0"/>
              <a:t>Light Guage Steel Structures (LGSS)</a:t>
            </a:r>
          </a:p>
          <a:p>
            <a:pPr lvl="2"/>
            <a:r>
              <a:rPr lang="en-IE" dirty="0"/>
              <a:t>Timber Frame and Metal Web Joists</a:t>
            </a:r>
          </a:p>
          <a:p>
            <a:pPr marL="457200" lvl="1" indent="0">
              <a:buNone/>
            </a:pPr>
            <a:endParaRPr lang="en-IE" dirty="0"/>
          </a:p>
        </p:txBody>
      </p:sp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9A99195D-D173-6BDA-D482-6B8DCF089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27" y="3429000"/>
            <a:ext cx="6539825" cy="2505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1196-AF0D-B94C-B140-69D8AA10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Log Cabins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D8442-6AE8-9F08-B4ED-0A2987EC5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23527"/>
            <a:ext cx="4184038" cy="4417831"/>
          </a:xfrm>
        </p:spPr>
        <p:txBody>
          <a:bodyPr/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LOCAL GOVERNMENT (SANITARY SERVICES) ACT, 1948.</a:t>
            </a:r>
            <a:endParaRPr lang="en-IE" dirty="0"/>
          </a:p>
        </p:txBody>
      </p:sp>
      <p:pic>
        <p:nvPicPr>
          <p:cNvPr id="8" name="Content Placeholder 7" descr="A wooden cabin with a deck&#10;&#10;Description automatically generated">
            <a:extLst>
              <a:ext uri="{FF2B5EF4-FFF2-40B4-BE49-F238E27FC236}">
                <a16:creationId xmlns:a16="http://schemas.microsoft.com/office/drawing/2014/main" id="{67B8C90F-7E00-3733-68C5-C515B29E219E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815445"/>
            <a:ext cx="4184650" cy="2571723"/>
          </a:xfrm>
        </p:spPr>
      </p:pic>
      <p:pic>
        <p:nvPicPr>
          <p:cNvPr id="10" name="Picture 9" descr="A white tex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EAC3D47-8C9F-4EFA-B007-E08CAB7F9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6" y="2669374"/>
            <a:ext cx="4467849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6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38C1-F4E3-D485-6E54-F2951D78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ICSMS &amp; RAPEX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C8144-5C8F-2E13-00B5-608FBDFF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03390"/>
            <a:ext cx="4184038" cy="3880768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n-IE" dirty="0"/>
              <a:t>ICSMS</a:t>
            </a:r>
          </a:p>
          <a:p>
            <a:pPr lvl="1"/>
            <a:r>
              <a:rPr lang="en-IE" dirty="0"/>
              <a:t>Information and Communication System for Market Surveillance</a:t>
            </a:r>
          </a:p>
          <a:p>
            <a:pPr lvl="1"/>
            <a:endParaRPr lang="en-IE" dirty="0"/>
          </a:p>
          <a:p>
            <a:r>
              <a:rPr lang="en-IE" dirty="0"/>
              <a:t>RAPEX</a:t>
            </a:r>
          </a:p>
          <a:p>
            <a:pPr lvl="1"/>
            <a:r>
              <a:rPr lang="en-IE" dirty="0"/>
              <a:t>Rapid Alert</a:t>
            </a:r>
          </a:p>
        </p:txBody>
      </p:sp>
      <p:pic>
        <p:nvPicPr>
          <p:cNvPr id="6" name="Content Placeholder 5" descr="A close up of a screw&#10;&#10;Description automatically generated">
            <a:extLst>
              <a:ext uri="{FF2B5EF4-FFF2-40B4-BE49-F238E27FC236}">
                <a16:creationId xmlns:a16="http://schemas.microsoft.com/office/drawing/2014/main" id="{AA3C8912-2B3B-F3FA-5343-3904498714E1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86" y="1270000"/>
            <a:ext cx="3953713" cy="4430505"/>
          </a:xfrm>
        </p:spPr>
      </p:pic>
    </p:spTree>
    <p:extLst>
      <p:ext uri="{BB962C8B-B14F-4D97-AF65-F5344CB8AC3E}">
        <p14:creationId xmlns:p14="http://schemas.microsoft.com/office/powerpoint/2010/main" val="17227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5530-48E3-F69D-6B8D-2F79769F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230" y="2574590"/>
            <a:ext cx="8596667" cy="1320795"/>
          </a:xfrm>
        </p:spPr>
        <p:txBody>
          <a:bodyPr>
            <a:normAutofit/>
          </a:bodyPr>
          <a:lstStyle/>
          <a:p>
            <a:r>
              <a:rPr lang="en-IE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4775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8548-8109-107F-2FCF-F1E85738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935733"/>
          </a:xfrm>
        </p:spPr>
        <p:txBody>
          <a:bodyPr/>
          <a:lstStyle/>
          <a:p>
            <a:r>
              <a:rPr lang="en-IE" dirty="0"/>
              <a:t>Firestopping</a:t>
            </a:r>
          </a:p>
        </p:txBody>
      </p:sp>
      <p:pic>
        <p:nvPicPr>
          <p:cNvPr id="4" name="Picture 3" descr="Pipes and a tank in a room&#10;&#10;Description automatically generated">
            <a:extLst>
              <a:ext uri="{FF2B5EF4-FFF2-40B4-BE49-F238E27FC236}">
                <a16:creationId xmlns:a16="http://schemas.microsoft.com/office/drawing/2014/main" id="{A8EF2583-14A5-0134-F607-C8A1DD204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331593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3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yelling at another person&#10;&#10;Description automatically generated">
            <a:extLst>
              <a:ext uri="{FF2B5EF4-FFF2-40B4-BE49-F238E27FC236}">
                <a16:creationId xmlns:a16="http://schemas.microsoft.com/office/drawing/2014/main" id="{F8B66DDF-CE49-E051-5A88-4FF86D35B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04" y="842601"/>
            <a:ext cx="6744641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1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F001-26FC-4CDF-8B60-58813AA0D8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dirty="0"/>
              <a:t>What’s new in CPR 2023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987D7-B964-08A8-7A7D-7DD8E1956B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2428" y="1679511"/>
            <a:ext cx="3242519" cy="4361847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IE" dirty="0"/>
              <a:t>On-line sales</a:t>
            </a:r>
          </a:p>
          <a:p>
            <a:pPr lvl="0">
              <a:lnSpc>
                <a:spcPct val="300000"/>
              </a:lnSpc>
            </a:pPr>
            <a:r>
              <a:rPr lang="en-IE" dirty="0"/>
              <a:t>New Competent National Authority – NBCMSO</a:t>
            </a:r>
          </a:p>
          <a:p>
            <a:pPr lvl="0">
              <a:lnSpc>
                <a:spcPct val="300000"/>
              </a:lnSpc>
            </a:pPr>
            <a:r>
              <a:rPr lang="en-IE" dirty="0"/>
              <a:t>Proactive Market Surveillance</a:t>
            </a:r>
          </a:p>
        </p:txBody>
      </p:sp>
      <p:pic>
        <p:nvPicPr>
          <p:cNvPr id="6" name="Content Placeholder 5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CF641BF7-33E7-04C9-D39F-EA5D5C07E7E5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51" y="1679511"/>
            <a:ext cx="6072185" cy="2136710"/>
          </a:xfrm>
        </p:spPr>
      </p:pic>
      <p:pic>
        <p:nvPicPr>
          <p:cNvPr id="8" name="Picture 7" descr="A close up of a text&#10;&#10;Description automatically generated">
            <a:extLst>
              <a:ext uri="{FF2B5EF4-FFF2-40B4-BE49-F238E27FC236}">
                <a16:creationId xmlns:a16="http://schemas.microsoft.com/office/drawing/2014/main" id="{4D7119E4-8897-830C-A759-AFC883B29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51" y="4165963"/>
            <a:ext cx="5011161" cy="622371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A0CC2B0-2AFB-FE43-8879-024CA93EC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5" y="5178489"/>
            <a:ext cx="5420583" cy="862869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2894017A-3279-5A7F-46C1-87B7CAD19AE9}"/>
              </a:ext>
            </a:extLst>
          </p:cNvPr>
          <p:cNvSpPr/>
          <p:nvPr/>
        </p:nvSpPr>
        <p:spPr>
          <a:xfrm>
            <a:off x="4422710" y="4017040"/>
            <a:ext cx="6251510" cy="1021491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6E65-4740-EC47-3617-39D96E34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976601"/>
          </a:xfrm>
        </p:spPr>
        <p:txBody>
          <a:bodyPr/>
          <a:lstStyle/>
          <a:p>
            <a:r>
              <a:rPr lang="en-IE" dirty="0"/>
              <a:t>Original CPR 2013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40B2-F96E-0F1E-B47D-7842117B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418254"/>
            <a:ext cx="7319003" cy="807612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IE" dirty="0"/>
              <a:t>Competent National Authorities</a:t>
            </a:r>
          </a:p>
          <a:p>
            <a:endParaRPr lang="en-IE" dirty="0"/>
          </a:p>
        </p:txBody>
      </p:sp>
      <p:pic>
        <p:nvPicPr>
          <p:cNvPr id="10" name="Content Placeholder 9" descr="A close-up of a sign&#10;&#10;Description automatically generated">
            <a:extLst>
              <a:ext uri="{FF2B5EF4-FFF2-40B4-BE49-F238E27FC236}">
                <a16:creationId xmlns:a16="http://schemas.microsoft.com/office/drawing/2014/main" id="{02D14971-8261-2FBD-DE08-92354DBAEEEF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11" y="4779928"/>
            <a:ext cx="6238171" cy="1026366"/>
          </a:xfrm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89EE7335-46CC-6135-8F04-B4BA2F1C0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84" y="2220554"/>
            <a:ext cx="3139712" cy="2110923"/>
          </a:xfrm>
          <a:prstGeom prst="rect">
            <a:avLst/>
          </a:prstGeom>
        </p:spPr>
      </p:pic>
      <p:pic>
        <p:nvPicPr>
          <p:cNvPr id="14" name="Picture 13" descr="A transparent background with blue text&#10;&#10;Description automatically generated">
            <a:extLst>
              <a:ext uri="{FF2B5EF4-FFF2-40B4-BE49-F238E27FC236}">
                <a16:creationId xmlns:a16="http://schemas.microsoft.com/office/drawing/2014/main" id="{86B8EDCA-E4FE-5A21-F101-01A32F73C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2" y="2220554"/>
            <a:ext cx="4442845" cy="207282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011C6731-B8B0-07C7-7D7D-ADDCD6D8E373}"/>
              </a:ext>
            </a:extLst>
          </p:cNvPr>
          <p:cNvSpPr/>
          <p:nvPr/>
        </p:nvSpPr>
        <p:spPr>
          <a:xfrm>
            <a:off x="2329501" y="5271795"/>
            <a:ext cx="4845740" cy="761675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686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A255-486D-893E-5A31-4592F656F8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4"/>
            <a:ext cx="8596667" cy="855404"/>
          </a:xfrm>
        </p:spPr>
        <p:txBody>
          <a:bodyPr/>
          <a:lstStyle/>
          <a:p>
            <a:pPr lvl="0"/>
            <a:r>
              <a:rPr lang="en-IE" dirty="0"/>
              <a:t>Origin of CPR – 1989 - EEC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32B42-14ED-7D15-E90A-5E9C274276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072245"/>
            <a:ext cx="4891364" cy="45621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dirty="0"/>
              <a:t>EU Regulations 305/2011 (CPR) &amp; 1020/2019 (MSR)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dirty="0"/>
              <a:t>Manufacturers Affix CE mark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dirty="0"/>
              <a:t>Declarations of Performance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E" dirty="0"/>
          </a:p>
        </p:txBody>
      </p:sp>
      <p:pic>
        <p:nvPicPr>
          <p:cNvPr id="8" name="Content Placeholder 7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86A8DD39-B8AE-CFFA-7B1B-D168BA913CE8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5" y="2351789"/>
            <a:ext cx="3639706" cy="311778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EC0F-55DE-E596-5E45-43374123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3579401" cy="1740405"/>
          </a:xfrm>
        </p:spPr>
        <p:txBody>
          <a:bodyPr>
            <a:normAutofit/>
          </a:bodyPr>
          <a:lstStyle/>
          <a:p>
            <a:r>
              <a:rPr lang="en-IE" dirty="0"/>
              <a:t>Harmonised European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C5B5-B951-AA4A-1D11-7407BAD1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587752"/>
            <a:ext cx="2860676" cy="3453606"/>
          </a:xfrm>
        </p:spPr>
        <p:txBody>
          <a:bodyPr>
            <a:normAutofit/>
          </a:bodyPr>
          <a:lstStyle/>
          <a:p>
            <a:pPr lvl="0">
              <a:lnSpc>
                <a:spcPct val="300000"/>
              </a:lnSpc>
            </a:pPr>
            <a:r>
              <a:rPr lang="en-IE" dirty="0"/>
              <a:t>888 </a:t>
            </a:r>
            <a:r>
              <a:rPr lang="en-IE" dirty="0" err="1"/>
              <a:t>hENs</a:t>
            </a:r>
            <a:endParaRPr lang="en-IE" dirty="0"/>
          </a:p>
          <a:p>
            <a:pPr lvl="0">
              <a:lnSpc>
                <a:spcPct val="300000"/>
              </a:lnSpc>
            </a:pPr>
            <a:r>
              <a:rPr lang="en-IE" dirty="0"/>
              <a:t>MANDATORY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5C5DA3-C8D0-2C79-40BD-6B78A9F88906}"/>
                  </a:ext>
                </a:extLst>
              </p14:cNvPr>
              <p14:cNvContentPartPr/>
              <p14:nvPr/>
            </p14:nvContentPartPr>
            <p14:xfrm>
              <a:off x="6108048" y="331005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5C5DA3-C8D0-2C79-40BD-6B78A9F88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1928" y="3303936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891AB00-C326-5B14-A7C7-68CF278898D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74" y="1328883"/>
            <a:ext cx="6462882" cy="4200233"/>
          </a:xfrm>
        </p:spPr>
      </p:pic>
    </p:spTree>
    <p:extLst>
      <p:ext uri="{BB962C8B-B14F-4D97-AF65-F5344CB8AC3E}">
        <p14:creationId xmlns:p14="http://schemas.microsoft.com/office/powerpoint/2010/main" val="383844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EC0F-55DE-E596-5E45-43374123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7624700" cy="897357"/>
          </a:xfrm>
        </p:spPr>
        <p:txBody>
          <a:bodyPr>
            <a:normAutofit/>
          </a:bodyPr>
          <a:lstStyle/>
          <a:p>
            <a:r>
              <a:rPr lang="en-IE" dirty="0"/>
              <a:t>Searching Harmonised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C5B5-B951-AA4A-1D11-7407BAD1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6960"/>
            <a:ext cx="4317456" cy="497577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IE" sz="2000" dirty="0"/>
              <a:t>Low Voltage Directive EU 2014/35 </a:t>
            </a:r>
          </a:p>
          <a:p>
            <a:pPr lvl="1">
              <a:lnSpc>
                <a:spcPct val="200000"/>
              </a:lnSpc>
            </a:pPr>
            <a:r>
              <a:rPr lang="en-IE" sz="1800" dirty="0"/>
              <a:t>Cabinet</a:t>
            </a:r>
          </a:p>
          <a:p>
            <a:pPr>
              <a:lnSpc>
                <a:spcPct val="200000"/>
              </a:lnSpc>
            </a:pPr>
            <a:r>
              <a:rPr lang="en-IE" sz="2000" dirty="0"/>
              <a:t>Construction Product Regulations – EU305/2011 </a:t>
            </a:r>
          </a:p>
          <a:p>
            <a:pPr lvl="1">
              <a:lnSpc>
                <a:spcPct val="200000"/>
              </a:lnSpc>
            </a:pPr>
            <a:r>
              <a:rPr lang="en-IE" sz="1800" dirty="0"/>
              <a:t>Trays </a:t>
            </a:r>
          </a:p>
          <a:p>
            <a:pPr lvl="1">
              <a:lnSpc>
                <a:spcPct val="200000"/>
              </a:lnSpc>
            </a:pPr>
            <a:r>
              <a:rPr lang="en-IE" sz="1800" dirty="0"/>
              <a:t>Enclosures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5C5DA3-C8D0-2C79-40BD-6B78A9F88906}"/>
                  </a:ext>
                </a:extLst>
              </p14:cNvPr>
              <p14:cNvContentPartPr/>
              <p14:nvPr/>
            </p14:nvContentPartPr>
            <p14:xfrm>
              <a:off x="6108048" y="331005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5C5DA3-C8D0-2C79-40BD-6B78A9F88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1928" y="3303936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7" descr="A white foam with yellow label&#10;&#10;Description automatically generated">
            <a:extLst>
              <a:ext uri="{FF2B5EF4-FFF2-40B4-BE49-F238E27FC236}">
                <a16:creationId xmlns:a16="http://schemas.microsoft.com/office/drawing/2014/main" id="{2A0F21E2-5D94-6619-4F08-21319231DB44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64" y="3994848"/>
            <a:ext cx="3238500" cy="2428875"/>
          </a:xfrm>
        </p:spPr>
      </p:pic>
      <p:pic>
        <p:nvPicPr>
          <p:cNvPr id="6" name="Picture 5" descr="A white electric shower with a hand shower&#10;&#10;Description automatically generated">
            <a:extLst>
              <a:ext uri="{FF2B5EF4-FFF2-40B4-BE49-F238E27FC236}">
                <a16:creationId xmlns:a16="http://schemas.microsoft.com/office/drawing/2014/main" id="{0AA3ED07-E87D-291D-6D04-1438C146A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37" y="1506960"/>
            <a:ext cx="2336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0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A66E-CF54-C15A-8939-5374A9DB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Concrete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8A2BF-AEE8-D331-DAE7-5C5FB5562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94503"/>
            <a:ext cx="4184038" cy="45468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300000"/>
              </a:lnSpc>
            </a:pPr>
            <a:r>
              <a:rPr lang="en-IE" dirty="0"/>
              <a:t>EN 771-3                           </a:t>
            </a:r>
            <a:r>
              <a:rPr lang="en-IE" sz="3600" b="1" dirty="0" err="1">
                <a:latin typeface="Arial Black" panose="020B0A04020102020204" pitchFamily="34" charset="0"/>
              </a:rPr>
              <a:t>DoP</a:t>
            </a:r>
            <a:endParaRPr lang="en-IE" sz="3600" b="1" dirty="0">
              <a:latin typeface="Arial Black" panose="020B0A04020102020204" pitchFamily="34" charset="0"/>
            </a:endParaRPr>
          </a:p>
          <a:p>
            <a:pPr>
              <a:lnSpc>
                <a:spcPct val="300000"/>
              </a:lnSpc>
            </a:pPr>
            <a:r>
              <a:rPr lang="en-IE" dirty="0"/>
              <a:t>EN 12620 Aggregates for Concrete &amp; SR16</a:t>
            </a:r>
          </a:p>
          <a:p>
            <a:pPr>
              <a:lnSpc>
                <a:spcPct val="300000"/>
              </a:lnSpc>
            </a:pPr>
            <a:r>
              <a:rPr lang="en-IE" dirty="0"/>
              <a:t>NSAI Cert for FPC</a:t>
            </a:r>
          </a:p>
          <a:p>
            <a:pPr>
              <a:lnSpc>
                <a:spcPct val="300000"/>
              </a:lnSpc>
            </a:pPr>
            <a:r>
              <a:rPr lang="en-IE" dirty="0"/>
              <a:t>Instructions/Health &amp; Safety</a:t>
            </a:r>
          </a:p>
          <a:p>
            <a:pPr>
              <a:lnSpc>
                <a:spcPct val="300000"/>
              </a:lnSpc>
            </a:pPr>
            <a:r>
              <a:rPr lang="en-IE" dirty="0"/>
              <a:t>Traceability</a:t>
            </a:r>
          </a:p>
        </p:txBody>
      </p:sp>
      <p:pic>
        <p:nvPicPr>
          <p:cNvPr id="6" name="Content Placeholder 5" descr="A book cover with a stack of concrete blocks&#10;&#10;Description automatically generated">
            <a:extLst>
              <a:ext uri="{FF2B5EF4-FFF2-40B4-BE49-F238E27FC236}">
                <a16:creationId xmlns:a16="http://schemas.microsoft.com/office/drawing/2014/main" id="{BB82C88D-22F5-67AD-2EBF-2F7D4212E629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09" y="832253"/>
            <a:ext cx="3932261" cy="5380186"/>
          </a:xfrm>
        </p:spPr>
      </p:pic>
      <p:pic>
        <p:nvPicPr>
          <p:cNvPr id="5" name="Picture 4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A72879DD-C074-90B7-E4E4-18ED727E0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10" y="1985262"/>
            <a:ext cx="968985" cy="8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465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2754</TotalTime>
  <Words>273</Words>
  <Application>Microsoft Office PowerPoint</Application>
  <PresentationFormat>Widescreen</PresentationFormat>
  <Paragraphs>89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Arial Black</vt:lpstr>
      <vt:lpstr>Open Sans</vt:lpstr>
      <vt:lpstr>Trebuchet MS</vt:lpstr>
      <vt:lpstr>Wingdings</vt:lpstr>
      <vt:lpstr>Wingdings 3</vt:lpstr>
      <vt:lpstr>Facet</vt:lpstr>
      <vt:lpstr>Wexford County Council Agent Information Day </vt:lpstr>
      <vt:lpstr>Firestopping</vt:lpstr>
      <vt:lpstr>PowerPoint Presentation</vt:lpstr>
      <vt:lpstr>What’s new in CPR 2023 </vt:lpstr>
      <vt:lpstr>Original CPR 2013</vt:lpstr>
      <vt:lpstr>Origin of CPR – 1989 - EEC</vt:lpstr>
      <vt:lpstr>Harmonised European Standards</vt:lpstr>
      <vt:lpstr>Searching Harmonised Standards</vt:lpstr>
      <vt:lpstr>Concrete Blocks</vt:lpstr>
      <vt:lpstr>Lintels…</vt:lpstr>
      <vt:lpstr>Lintels…</vt:lpstr>
      <vt:lpstr>Damp Proof Membranes &amp; Radon Barriers</vt:lpstr>
      <vt:lpstr>Market Surveillance</vt:lpstr>
      <vt:lpstr>Brexit</vt:lpstr>
      <vt:lpstr>Irish Building Regulations</vt:lpstr>
      <vt:lpstr>Modern Methods of Construction</vt:lpstr>
      <vt:lpstr>Log Cabins</vt:lpstr>
      <vt:lpstr>ICSMS &amp; RAPEX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 Beale</dc:creator>
  <cp:lastModifiedBy>Craig Innes</cp:lastModifiedBy>
  <cp:revision>93</cp:revision>
  <dcterms:created xsi:type="dcterms:W3CDTF">2024-11-12T11:01:58Z</dcterms:created>
  <dcterms:modified xsi:type="dcterms:W3CDTF">2024-11-26T13:13:52Z</dcterms:modified>
</cp:coreProperties>
</file>