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59" r:id="rId2"/>
    <p:sldId id="410" r:id="rId3"/>
    <p:sldId id="411" r:id="rId4"/>
    <p:sldId id="412" r:id="rId5"/>
    <p:sldId id="413" r:id="rId6"/>
    <p:sldId id="423" r:id="rId7"/>
    <p:sldId id="415" r:id="rId8"/>
    <p:sldId id="417" r:id="rId9"/>
    <p:sldId id="418" r:id="rId10"/>
    <p:sldId id="419" r:id="rId11"/>
    <p:sldId id="420" r:id="rId12"/>
    <p:sldId id="421" r:id="rId13"/>
    <p:sldId id="422" r:id="rId14"/>
    <p:sldId id="424" r:id="rId15"/>
    <p:sldId id="425" r:id="rId16"/>
    <p:sldId id="427" r:id="rId17"/>
    <p:sldId id="426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5" r:id="rId35"/>
    <p:sldId id="444" r:id="rId36"/>
    <p:sldId id="446" r:id="rId37"/>
    <p:sldId id="447" r:id="rId38"/>
    <p:sldId id="448" r:id="rId39"/>
    <p:sldId id="449" r:id="rId40"/>
    <p:sldId id="450" r:id="rId41"/>
    <p:sldId id="451" r:id="rId42"/>
    <p:sldId id="452" r:id="rId4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919"/>
    <a:srgbClr val="800080"/>
    <a:srgbClr val="008200"/>
    <a:srgbClr val="E24F36"/>
    <a:srgbClr val="006600"/>
    <a:srgbClr val="D8AD34"/>
    <a:srgbClr val="A65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956" autoAdjust="0"/>
  </p:normalViewPr>
  <p:slideViewPr>
    <p:cSldViewPr>
      <p:cViewPr varScale="1">
        <p:scale>
          <a:sx n="88" d="100"/>
          <a:sy n="88" d="100"/>
        </p:scale>
        <p:origin x="142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1458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2E4F9-D242-47E4-8BC8-7339AC953ECE}" type="datetimeFigureOut">
              <a:rPr lang="en-IE" smtClean="0"/>
              <a:pPr/>
              <a:t>20/11/2024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72828-EA75-49FD-A249-755E02746DA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109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4353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1970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7366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3460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9732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569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5192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6715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9332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442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3919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0190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7826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255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9319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5770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9973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1704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3424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8096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960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63026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48787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2092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12481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13172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11900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14040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21263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3926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12093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482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66208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80508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41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81324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42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07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2645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0034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737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8121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2828-EA75-49FD-A249-755E02746DA9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731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2459-9723-4816-850C-457B8B21E69A}" type="datetimeFigureOut">
              <a:rPr lang="en-IE" smtClean="0"/>
              <a:pPr/>
              <a:t>20/11/2024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0A8A-30D3-40DF-8B87-F13D9490899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2459-9723-4816-850C-457B8B21E69A}" type="datetimeFigureOut">
              <a:rPr lang="en-IE" smtClean="0"/>
              <a:pPr/>
              <a:t>20/11/2024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0A8A-30D3-40DF-8B87-F13D9490899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2459-9723-4816-850C-457B8B21E69A}" type="datetimeFigureOut">
              <a:rPr lang="en-IE" smtClean="0"/>
              <a:pPr/>
              <a:t>20/11/2024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0A8A-30D3-40DF-8B87-F13D9490899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2459-9723-4816-850C-457B8B21E69A}" type="datetimeFigureOut">
              <a:rPr lang="en-IE" smtClean="0"/>
              <a:pPr/>
              <a:t>20/11/2024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0A8A-30D3-40DF-8B87-F13D9490899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2459-9723-4816-850C-457B8B21E69A}" type="datetimeFigureOut">
              <a:rPr lang="en-IE" smtClean="0"/>
              <a:pPr/>
              <a:t>20/11/2024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0A8A-30D3-40DF-8B87-F13D9490899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2459-9723-4816-850C-457B8B21E69A}" type="datetimeFigureOut">
              <a:rPr lang="en-IE" smtClean="0"/>
              <a:pPr/>
              <a:t>20/11/2024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0A8A-30D3-40DF-8B87-F13D9490899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2459-9723-4816-850C-457B8B21E69A}" type="datetimeFigureOut">
              <a:rPr lang="en-IE" smtClean="0"/>
              <a:pPr/>
              <a:t>20/11/2024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0A8A-30D3-40DF-8B87-F13D9490899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2459-9723-4816-850C-457B8B21E69A}" type="datetimeFigureOut">
              <a:rPr lang="en-IE" smtClean="0"/>
              <a:pPr/>
              <a:t>20/11/2024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0A8A-30D3-40DF-8B87-F13D9490899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2459-9723-4816-850C-457B8B21E69A}" type="datetimeFigureOut">
              <a:rPr lang="en-IE" smtClean="0"/>
              <a:pPr/>
              <a:t>20/11/2024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0A8A-30D3-40DF-8B87-F13D9490899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2459-9723-4816-850C-457B8B21E69A}" type="datetimeFigureOut">
              <a:rPr lang="en-IE" smtClean="0"/>
              <a:pPr/>
              <a:t>20/11/2024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0A8A-30D3-40DF-8B87-F13D9490899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2459-9723-4816-850C-457B8B21E69A}" type="datetimeFigureOut">
              <a:rPr lang="en-IE" smtClean="0"/>
              <a:pPr/>
              <a:t>20/11/2024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0A8A-30D3-40DF-8B87-F13D9490899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32459-9723-4816-850C-457B8B21E69A}" type="datetimeFigureOut">
              <a:rPr lang="en-IE" smtClean="0"/>
              <a:pPr/>
              <a:t>20/11/2024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0A8A-30D3-40DF-8B87-F13D9490899E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196752"/>
            <a:ext cx="8435280" cy="49040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sz="4000" b="1" dirty="0">
                <a:latin typeface="Arial" panose="020B0604020202020204" pitchFamily="34" charset="0"/>
                <a:cs typeface="Arial" panose="020B0604020202020204" pitchFamily="34" charset="0"/>
              </a:rPr>
              <a:t>BCMS / TGD-B Vol 1: 2024</a:t>
            </a:r>
          </a:p>
          <a:p>
            <a:pPr algn="ctr">
              <a:buNone/>
            </a:pP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Darren Buchanan</a:t>
            </a:r>
          </a:p>
          <a:p>
            <a:pPr>
              <a:buNone/>
            </a:pPr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Senior Assistant Chief Fire Officer</a:t>
            </a:r>
          </a:p>
          <a:p>
            <a:pPr>
              <a:buNone/>
            </a:pPr>
            <a:endParaRPr lang="en-I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IE" sz="3000" b="1" dirty="0">
                <a:latin typeface="Arial" panose="020B0604020202020204" pitchFamily="34" charset="0"/>
                <a:cs typeface="Arial" panose="020B0604020202020204" pitchFamily="34" charset="0"/>
              </a:rPr>
              <a:t>27/11/24</a:t>
            </a:r>
          </a:p>
          <a:p>
            <a:endParaRPr lang="en-IE" b="1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0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1920768" y="800781"/>
            <a:ext cx="83504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Implementation: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0CBA2-FC2A-061D-56F9-AAF7C65D2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710" y="2040666"/>
            <a:ext cx="9756579" cy="386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5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1920768" y="800781"/>
            <a:ext cx="835046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Transitional Arrangements: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Planning application lodged before 30 April 2025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Part 8 Notice published before 30 April 2025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Decision with respect to a Strategic Housing Development before 30 April 2025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Fire Safety Certificate granted before 30 April 2025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And Substantially complete by 30 April 2028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51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23E48-C0B2-2E35-2C89-866BD535F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720" y="901362"/>
            <a:ext cx="9612560" cy="5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81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Page 2: Alternative Approaches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997CA-C1BC-AF0D-5FDA-C42A79A7F3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58" t="1489" r="2586" b="22631"/>
          <a:stretch/>
        </p:blipFill>
        <p:spPr>
          <a:xfrm>
            <a:off x="7381416" y="1663332"/>
            <a:ext cx="3816425" cy="42859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585042" y="2184806"/>
            <a:ext cx="59430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Article 7(3) of S.I. No. 497 of 1997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Parts A-M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Primary responsibility for compliance with the requirements of the Building Regulations rests with the designers, builders and owners of buildings.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Impact on other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Appendix G: 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BS 9991, BS 9999, CIBSE Guide E, 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BS 7974:2019</a:t>
            </a:r>
          </a:p>
        </p:txBody>
      </p:sp>
    </p:spTree>
    <p:extLst>
      <p:ext uri="{BB962C8B-B14F-4D97-AF65-F5344CB8AC3E}">
        <p14:creationId xmlns:p14="http://schemas.microsoft.com/office/powerpoint/2010/main" val="157193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487100" y="1843950"/>
            <a:ext cx="59430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Section 1: Means of Warning and Escape in  		         Case of Fire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Section 2: Internal Fire Spread (Linings)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Section 3: Internal Fire Spread (Structure)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Section 4: External Fire Spread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Section 5: Access and Facilities for the Fire 	  	        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Section 6: Smoke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Section 7: Existing Buildings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Section 8: Sprinklers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12B99-92E9-F299-7DD9-65C70E6AA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1489803"/>
            <a:ext cx="3487605" cy="50326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74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475192" y="1685061"/>
            <a:ext cx="8717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1: Means of Warning and Escape in Case of Fire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DAEB3-FE63-BFEA-F0FA-7BB9AFAA6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464" y="2238210"/>
            <a:ext cx="7049484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97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551384" y="1912609"/>
            <a:ext cx="103013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1: Means of Warning and Escape in Case of Fire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Inclusion of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Flats / Maisonettes – BS 5588 Part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Offices – BS 5588 Part 11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Shops &amp; Shopping Centres – BS 5588 Part 11 &amp; 10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Assembly &amp; Recreation Buildings including Schools – BS 5588 Part 6 &amp; BB100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551383" y="1703481"/>
            <a:ext cx="827427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1: Means of Warning and Escape in Case of Fire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Aligning with other Building Regulations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Part M: Lobbies – Minimum distance between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doors 1.57m, A or C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Previously – 0.5m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Minimum Clear Door Widths – 800mm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16004-16E0-3398-ED78-CE65CC4C7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390" y="2232620"/>
            <a:ext cx="4824536" cy="403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551383" y="1703481"/>
            <a:ext cx="827427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1: Means of Warning and Escape in Case of Fire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Aligning with other Building Regulations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Updated Diagrams and more information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Move away from British Standards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D5148-3DA8-7EC3-612B-F98B2EE43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072" y="2141346"/>
            <a:ext cx="3240360" cy="427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9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551383" y="1703481"/>
            <a:ext cx="82742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2: Internal Fire Spread (Linings)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European Classifications to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I.S. EN 13501-1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B4A06-7E18-1DBB-C2A2-A9A1D8044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851" y="2145480"/>
            <a:ext cx="6203319" cy="369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0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2207568" y="1151987"/>
            <a:ext cx="8229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BCMS – Validation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Nominated 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 descr="A screenshot of a computer">
            <a:extLst>
              <a:ext uri="{FF2B5EF4-FFF2-40B4-BE49-F238E27FC236}">
                <a16:creationId xmlns:a16="http://schemas.microsoft.com/office/drawing/2014/main" id="{A3A3ABF4-B43D-66D1-368F-121C8459E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"/>
          <a:stretch/>
        </p:blipFill>
        <p:spPr>
          <a:xfrm>
            <a:off x="2758777" y="2543757"/>
            <a:ext cx="6516227" cy="344820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D54C42-3F50-C5D3-1B5F-5F326DA1769A}"/>
              </a:ext>
            </a:extLst>
          </p:cNvPr>
          <p:cNvCxnSpPr>
            <a:cxnSpLocks/>
          </p:cNvCxnSpPr>
          <p:nvPr/>
        </p:nvCxnSpPr>
        <p:spPr>
          <a:xfrm>
            <a:off x="1894681" y="3861048"/>
            <a:ext cx="86409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4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551383" y="1703481"/>
            <a:ext cx="51125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3: Internal Fire Spread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(Structure)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Building with topmost floor over 15m: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Compartment Floor meets an External Wall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Sprinkler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0.9m fire-resisting zone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Projection 0.5m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Recess of 0.5m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087FB-D08E-9C9C-6E4F-7557FA0782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79" t="1579" r="1338" b="1094"/>
          <a:stretch/>
        </p:blipFill>
        <p:spPr>
          <a:xfrm>
            <a:off x="5837324" y="1473035"/>
            <a:ext cx="5976664" cy="47721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84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551383" y="1703481"/>
            <a:ext cx="51125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3: Internal Fire Spread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(Structure)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Compartment Wall meets an External Wall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 requirement if sprinklered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62BCB-5C2C-4132-1C92-63F3BAD18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976" y="1411494"/>
            <a:ext cx="6016443" cy="46229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7977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551383" y="1703481"/>
            <a:ext cx="51125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3: Internal Fire Spread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(Structure)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Cavity Barriers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CD7ED-3518-2110-C265-71345F9B5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976" y="1590304"/>
            <a:ext cx="5616056" cy="4137019"/>
          </a:xfrm>
          <a:prstGeom prst="rect">
            <a:avLst/>
          </a:prstGeom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C0FD0C03-E886-9F51-4892-3487A75E44CE}"/>
              </a:ext>
            </a:extLst>
          </p:cNvPr>
          <p:cNvSpPr/>
          <p:nvPr/>
        </p:nvSpPr>
        <p:spPr>
          <a:xfrm>
            <a:off x="6347744" y="1880186"/>
            <a:ext cx="4680520" cy="355725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71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551383" y="1703481"/>
            <a:ext cx="5112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3: Internal Fire Spread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(Structure)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Cavity Barriers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Table 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Ventilation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Building containing an Atrium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657DB-FAAE-1201-A317-1D4ECF2B4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864" y="1696740"/>
            <a:ext cx="6924612" cy="43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551383" y="1703481"/>
            <a:ext cx="885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4: External Fire Spread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5AF37-4A4B-1095-1F66-ECD5D42C6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3" y="2420264"/>
            <a:ext cx="9855287" cy="17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94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551383" y="1703481"/>
            <a:ext cx="8856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4: External Fire Spread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Fire Spread on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External Walls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 not achieve the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Rating = full scale test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BS 8414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5EB2E-7E29-2E1D-4674-719DA4764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752" y="2304366"/>
            <a:ext cx="7876601" cy="325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47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475193" y="1483939"/>
            <a:ext cx="88569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4: External Fire Spread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Unprotected Areas and Fire 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an external surface does not achieve a reaction to fire classification of Class A – s3, d2, half of that part of the wall should be classified as unprotected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766B6-DCF9-22BC-0384-4925CCD93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926" y="1691730"/>
            <a:ext cx="6167462" cy="40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475193" y="1483939"/>
            <a:ext cx="88569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5: Access and Facilities for the Fire Service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4BD92-1901-1352-F1AA-0A3CDFC07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62" y="2160080"/>
            <a:ext cx="10444182" cy="12689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80CD43-C66B-225E-1AE5-AD4AF44BACDC}"/>
              </a:ext>
            </a:extLst>
          </p:cNvPr>
          <p:cNvSpPr/>
          <p:nvPr/>
        </p:nvSpPr>
        <p:spPr>
          <a:xfrm>
            <a:off x="4727848" y="3144965"/>
            <a:ext cx="1368152" cy="2840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23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475193" y="1483939"/>
            <a:ext cx="885698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5: Access and Facilities for the Fire Service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Internal Fire Mains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One protected shaft [Stair] with a fire main &lt;900m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45m hose distance from the stair door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DA112-E7DE-41A7-575B-86FC737BC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5" y="2883604"/>
            <a:ext cx="10346755" cy="15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1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475193" y="1483939"/>
            <a:ext cx="8856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5: Access and Facilities for the Fire Service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Design of Firefighting Shafts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Lobbies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Stairs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Lift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Fire mains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Power supplies</a:t>
            </a: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2040400" y="1084445"/>
            <a:ext cx="8229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BCMS – Validation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   Development Description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8485CB3-ABAF-DE23-A0AF-C71DA3941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" b="11697"/>
          <a:stretch/>
        </p:blipFill>
        <p:spPr>
          <a:xfrm>
            <a:off x="2279576" y="2348880"/>
            <a:ext cx="9001000" cy="370508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86AAD1-14BC-01B1-D390-8A7EDCC0E874}"/>
              </a:ext>
            </a:extLst>
          </p:cNvPr>
          <p:cNvCxnSpPr/>
          <p:nvPr/>
        </p:nvCxnSpPr>
        <p:spPr>
          <a:xfrm>
            <a:off x="1631950" y="5733256"/>
            <a:ext cx="6476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61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475193" y="1483939"/>
            <a:ext cx="88569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6: Smoke Control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Escape Stairs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Firefighting Shafts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Atria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Basements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Common Corridors – Apartments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Large undivided/Windowless Spaces – Industrial/Storage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Theatres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Shopping Centres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2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896615" y="1832760"/>
            <a:ext cx="8856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6: Smoke Control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Escape Stairs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Vent must be automatic – either Roof or Wall Mounted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Large Undivided Spaces….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 cubic capacity given, 4000m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475193" y="1483939"/>
            <a:ext cx="109493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7: Existing Buildings |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Section 7.0.1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works or a material change of use is carried out on an existing building, the provisions of Sections 1 to 6 should be achieved, where possible.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However, in existing buildings, there may be constraints that would not exist in new buildings. In the case of existing buildings, therefore, some variations of the provisions set out in Sections 1 to 6 of this document may be appropriate. These are set out in this section (Section 7).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some of the provisions of Sections 1 to 7 cannot be reasonably achieved, compensating measures (see Para 7.0.2) may be considered. However, the principles of fire safety should be the same as those set out in Sections 1 to 6.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86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475193" y="1483939"/>
            <a:ext cx="1094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7: Existing Buildings |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Section 7.0.1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1FD00-7A84-33D8-BF74-F4AB1EDAE3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44"/>
          <a:stretch/>
        </p:blipFill>
        <p:spPr>
          <a:xfrm>
            <a:off x="2547228" y="2238210"/>
            <a:ext cx="6581449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86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475193" y="1483939"/>
            <a:ext cx="109493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7: Existing Buildings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Building existed Pre 1992 [32 years]: Material Alterations which require a FSCA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the Guides published by the NDFEM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Building Post 1992: Comply with the relevant TGD B at the time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Any new elements must comply with Section 1 – 6. Any existing element to comply with the above and Section 7.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475194" y="1483939"/>
            <a:ext cx="5958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7: Existing Buildings | B1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FD20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Doorsets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750mm door widths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Single stair office building – no lobbies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Escape from a flat to an enclosed yard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External Stair – unlimited height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Existing Stair – 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Provisions for small premises extended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Café re-heating food only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C54834-01E7-E7DC-983B-739721CFD3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0507"/>
          <a:stretch/>
        </p:blipFill>
        <p:spPr>
          <a:xfrm>
            <a:off x="6433241" y="2238211"/>
            <a:ext cx="5333206" cy="36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695400" y="1640258"/>
            <a:ext cx="101928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8: Sprinklers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Flats &gt;15m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Student Accommodation &gt;15m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Residential Care Facility Buildings – bed spaces above ground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Extensions: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a) existing building sprinklered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b) extension over 400m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or exceeds ¼ of the floor area of the existing building and bed spaces above ground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Shopping Centres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Other buildings over 30m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 on the list PG 2(b) Hotel, Hostel etc</a:t>
            </a:r>
          </a:p>
        </p:txBody>
      </p:sp>
    </p:spTree>
    <p:extLst>
      <p:ext uri="{BB962C8B-B14F-4D97-AF65-F5344CB8AC3E}">
        <p14:creationId xmlns:p14="http://schemas.microsoft.com/office/powerpoint/2010/main" val="202886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695400" y="1640258"/>
            <a:ext cx="10192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Section 8: Sprinklers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Residential Sprinkler systems – Flats, Residential Care Facility Buildings, Student Accommodation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All other purpose groups – I.S. EN 12845</a:t>
            </a:r>
          </a:p>
        </p:txBody>
      </p:sp>
    </p:spTree>
    <p:extLst>
      <p:ext uri="{BB962C8B-B14F-4D97-AF65-F5344CB8AC3E}">
        <p14:creationId xmlns:p14="http://schemas.microsoft.com/office/powerpoint/2010/main" val="252798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695400" y="1640258"/>
            <a:ext cx="1019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Appendix B – Fire Doors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D874E6-7544-8487-87A6-D305F30EB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00" y="2288164"/>
            <a:ext cx="9566933" cy="17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9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695400" y="1640258"/>
            <a:ext cx="1019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Appendix B – Fire Doors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9D91F-B711-70D7-2EC0-126B79ABA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872" y="1666713"/>
            <a:ext cx="4362548" cy="42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4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2040400" y="1084445"/>
            <a:ext cx="8229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BCMS – Validation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	Development Description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86AAD1-14BC-01B1-D390-8A7EDCC0E874}"/>
              </a:ext>
            </a:extLst>
          </p:cNvPr>
          <p:cNvCxnSpPr/>
          <p:nvPr/>
        </p:nvCxnSpPr>
        <p:spPr>
          <a:xfrm>
            <a:off x="2040400" y="3501008"/>
            <a:ext cx="6476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93C9D7EF-1122-7A2A-7530-20B84958B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3419" r="3975"/>
          <a:stretch/>
        </p:blipFill>
        <p:spPr>
          <a:xfrm>
            <a:off x="2783634" y="2132856"/>
            <a:ext cx="6969966" cy="41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695400" y="1640258"/>
            <a:ext cx="1019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Appendix D: Assessment of Fire Hazard and Associated Life Risk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D811B-FF4E-B026-ABE2-8CC1A1A5C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574" y="2107964"/>
            <a:ext cx="6768452" cy="41372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21D8DA-83FB-06D0-5CA1-9D098D0E81EC}"/>
              </a:ext>
            </a:extLst>
          </p:cNvPr>
          <p:cNvSpPr/>
          <p:nvPr/>
        </p:nvSpPr>
        <p:spPr>
          <a:xfrm>
            <a:off x="1981200" y="5733256"/>
            <a:ext cx="7283152" cy="648072"/>
          </a:xfrm>
          <a:prstGeom prst="rect">
            <a:avLst/>
          </a:prstGeom>
          <a:noFill/>
          <a:ln>
            <a:solidFill>
              <a:srgbClr val="FF19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694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695400" y="1640258"/>
            <a:ext cx="1019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Building Regulation 12: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EBBAC-8EFB-DFBE-0E47-606D95858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528" y="2233253"/>
            <a:ext cx="7739569" cy="38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4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75193" y="826719"/>
            <a:ext cx="83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5CBE-8C90-5D85-33C9-95EE98AD0A57}"/>
              </a:ext>
            </a:extLst>
          </p:cNvPr>
          <p:cNvSpPr txBox="1"/>
          <p:nvPr/>
        </p:nvSpPr>
        <p:spPr>
          <a:xfrm>
            <a:off x="3727376" y="3129681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Thanks for your Attention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4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1919536" y="1084442"/>
            <a:ext cx="83504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Changes to the Building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Implementation/Transitional Arrangements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Highlight the main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7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463336" y="982666"/>
            <a:ext cx="8350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65445-AE93-3FBE-015B-FC6463F598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402"/>
          <a:stretch/>
        </p:blipFill>
        <p:spPr>
          <a:xfrm>
            <a:off x="335360" y="1636756"/>
            <a:ext cx="3418117" cy="46492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ED1C56-ECEC-01BA-31D4-306D01F7982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43" t="4243" r="3901" b="2793"/>
          <a:stretch/>
        </p:blipFill>
        <p:spPr>
          <a:xfrm>
            <a:off x="3004329" y="2071654"/>
            <a:ext cx="3955271" cy="4196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90D2BA-BEA1-A93B-CF0C-B9F7879F4D9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3352"/>
          <a:stretch/>
        </p:blipFill>
        <p:spPr>
          <a:xfrm>
            <a:off x="5959467" y="1761950"/>
            <a:ext cx="3783839" cy="45240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A17AFC-9E6B-E0FC-A3B2-CDBBA956F80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-383"/>
          <a:stretch/>
        </p:blipFill>
        <p:spPr>
          <a:xfrm>
            <a:off x="8087072" y="1618950"/>
            <a:ext cx="3843253" cy="466708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363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1919536" y="1084442"/>
            <a:ext cx="83504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Building Regulations: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S.I. No. 108 of 2024: Published 26 March 2024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Comes into effect 01 May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2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1920768" y="800778"/>
            <a:ext cx="83504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76FCD-D4B0-288F-0238-778B39837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828" y="1484784"/>
            <a:ext cx="5848626" cy="48830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FD442A-D337-F44B-13F1-57BC1BEE671E}"/>
              </a:ext>
            </a:extLst>
          </p:cNvPr>
          <p:cNvSpPr/>
          <p:nvPr/>
        </p:nvSpPr>
        <p:spPr>
          <a:xfrm>
            <a:off x="3575720" y="1484784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ACBE8F-B4D1-DB2D-033E-95A9AE4ABBCD}"/>
              </a:ext>
            </a:extLst>
          </p:cNvPr>
          <p:cNvSpPr/>
          <p:nvPr/>
        </p:nvSpPr>
        <p:spPr>
          <a:xfrm>
            <a:off x="4648337" y="1745196"/>
            <a:ext cx="3895937" cy="171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58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chemeClr val="bg1"/>
                </a:solidFill>
              </a:rPr>
              <a:t>Aims &amp; Objectives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" name="Picture 4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3708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57338" y="3"/>
            <a:ext cx="54356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Gill Sans MT" pitchFamily="34" charset="0"/>
            </a:endParaRPr>
          </a:p>
        </p:txBody>
      </p:sp>
      <p:pic>
        <p:nvPicPr>
          <p:cNvPr id="12" name="Picture 8" descr="Image result for WEXFORD COUNTY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3" y="146053"/>
            <a:ext cx="1439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Wexford County Fire Service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5D66A8FD-E274-4D37-ACCA-0CCB8EEB249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A0A9D-A625-B560-E188-1AC129DCA481}"/>
              </a:ext>
            </a:extLst>
          </p:cNvPr>
          <p:cNvSpPr txBox="1"/>
          <p:nvPr/>
        </p:nvSpPr>
        <p:spPr>
          <a:xfrm>
            <a:off x="1920768" y="800778"/>
            <a:ext cx="83504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Technical Guidance Document B Vol 1: 2024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A4C80-8ADB-827B-F40D-A539226E6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310" y="1916832"/>
            <a:ext cx="7059010" cy="3572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A0915E-AE65-2672-BA08-380CA9633BC8}"/>
              </a:ext>
            </a:extLst>
          </p:cNvPr>
          <p:cNvSpPr/>
          <p:nvPr/>
        </p:nvSpPr>
        <p:spPr>
          <a:xfrm>
            <a:off x="4799856" y="2376686"/>
            <a:ext cx="4392488" cy="476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D61441-257E-3BFE-474B-B23DECB493C7}"/>
              </a:ext>
            </a:extLst>
          </p:cNvPr>
          <p:cNvSpPr/>
          <p:nvPr/>
        </p:nvSpPr>
        <p:spPr>
          <a:xfrm>
            <a:off x="2207568" y="4454907"/>
            <a:ext cx="7344816" cy="1134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77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6360</TotalTime>
  <Words>1729</Words>
  <Application>Microsoft Office PowerPoint</Application>
  <PresentationFormat>Widescreen</PresentationFormat>
  <Paragraphs>406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nealog</dc:creator>
  <cp:lastModifiedBy>Darren Buchanan</cp:lastModifiedBy>
  <cp:revision>526</cp:revision>
  <dcterms:created xsi:type="dcterms:W3CDTF">2017-11-09T10:45:48Z</dcterms:created>
  <dcterms:modified xsi:type="dcterms:W3CDTF">2024-11-20T14:41:52Z</dcterms:modified>
</cp:coreProperties>
</file>